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8">
  <p:sldMasterIdLst>
    <p:sldMasterId id="2147483660" r:id="rId1"/>
  </p:sldMasterIdLst>
  <p:notesMasterIdLst>
    <p:notesMasterId r:id="rId9"/>
  </p:notesMasterIdLst>
  <p:handoutMasterIdLst>
    <p:handoutMasterId r:id="rId10"/>
  </p:handoutMasterIdLst>
  <p:sldIdLst>
    <p:sldId id="256" r:id="rId2"/>
    <p:sldId id="277" r:id="rId3"/>
    <p:sldId id="299" r:id="rId4"/>
    <p:sldId id="298" r:id="rId5"/>
    <p:sldId id="289" r:id="rId6"/>
    <p:sldId id="295" r:id="rId7"/>
    <p:sldId id="261" r:id="rId8"/>
  </p:sldIdLst>
  <p:sldSz cx="9144000" cy="5143500" type="screen16x9"/>
  <p:notesSz cx="6797675" cy="9926638"/>
  <p:defaultText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rednji slog 2 – poudarek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rednji slog 2 – poudarek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749" autoAdjust="0"/>
    <p:restoredTop sz="94660"/>
  </p:normalViewPr>
  <p:slideViewPr>
    <p:cSldViewPr>
      <p:cViewPr varScale="1">
        <p:scale>
          <a:sx n="84" d="100"/>
          <a:sy n="84" d="100"/>
        </p:scale>
        <p:origin x="812" y="40"/>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grada glave 1"/>
          <p:cNvSpPr>
            <a:spLocks noGrp="1"/>
          </p:cNvSpPr>
          <p:nvPr>
            <p:ph type="hdr" sz="quarter"/>
          </p:nvPr>
        </p:nvSpPr>
        <p:spPr>
          <a:xfrm>
            <a:off x="0" y="1"/>
            <a:ext cx="2944958" cy="496009"/>
          </a:xfrm>
          <a:prstGeom prst="rect">
            <a:avLst/>
          </a:prstGeom>
        </p:spPr>
        <p:txBody>
          <a:bodyPr vert="horz" lIns="93113" tIns="46557" rIns="93113" bIns="46557" rtlCol="0"/>
          <a:lstStyle>
            <a:lvl1pPr algn="l">
              <a:defRPr sz="1200"/>
            </a:lvl1pPr>
          </a:lstStyle>
          <a:p>
            <a:endParaRPr lang="sl-SI"/>
          </a:p>
        </p:txBody>
      </p:sp>
      <p:sp>
        <p:nvSpPr>
          <p:cNvPr id="3" name="Ograda datuma 2"/>
          <p:cNvSpPr>
            <a:spLocks noGrp="1"/>
          </p:cNvSpPr>
          <p:nvPr>
            <p:ph type="dt" sz="quarter" idx="1"/>
          </p:nvPr>
        </p:nvSpPr>
        <p:spPr>
          <a:xfrm>
            <a:off x="3851098" y="1"/>
            <a:ext cx="2944958" cy="496009"/>
          </a:xfrm>
          <a:prstGeom prst="rect">
            <a:avLst/>
          </a:prstGeom>
        </p:spPr>
        <p:txBody>
          <a:bodyPr vert="horz" lIns="93113" tIns="46557" rIns="93113" bIns="46557" rtlCol="0"/>
          <a:lstStyle>
            <a:lvl1pPr algn="r">
              <a:defRPr sz="1200"/>
            </a:lvl1pPr>
          </a:lstStyle>
          <a:p>
            <a:fld id="{F4961078-4270-429F-9D4B-7E3102061C36}" type="datetimeFigureOut">
              <a:rPr lang="sl-SI" smtClean="0"/>
              <a:pPr/>
              <a:t>6. 05. 2026</a:t>
            </a:fld>
            <a:endParaRPr lang="sl-SI"/>
          </a:p>
        </p:txBody>
      </p:sp>
      <p:sp>
        <p:nvSpPr>
          <p:cNvPr id="4" name="Ograda noge 3"/>
          <p:cNvSpPr>
            <a:spLocks noGrp="1"/>
          </p:cNvSpPr>
          <p:nvPr>
            <p:ph type="ftr" sz="quarter" idx="2"/>
          </p:nvPr>
        </p:nvSpPr>
        <p:spPr>
          <a:xfrm>
            <a:off x="0" y="9429014"/>
            <a:ext cx="2944958" cy="496009"/>
          </a:xfrm>
          <a:prstGeom prst="rect">
            <a:avLst/>
          </a:prstGeom>
        </p:spPr>
        <p:txBody>
          <a:bodyPr vert="horz" lIns="93113" tIns="46557" rIns="93113" bIns="46557" rtlCol="0" anchor="b"/>
          <a:lstStyle>
            <a:lvl1pPr algn="l">
              <a:defRPr sz="1200"/>
            </a:lvl1pPr>
          </a:lstStyle>
          <a:p>
            <a:endParaRPr lang="sl-SI"/>
          </a:p>
        </p:txBody>
      </p:sp>
      <p:sp>
        <p:nvSpPr>
          <p:cNvPr id="5" name="Ograda številke diapozitiva 4"/>
          <p:cNvSpPr>
            <a:spLocks noGrp="1"/>
          </p:cNvSpPr>
          <p:nvPr>
            <p:ph type="sldNum" sz="quarter" idx="3"/>
          </p:nvPr>
        </p:nvSpPr>
        <p:spPr>
          <a:xfrm>
            <a:off x="3851098" y="9429014"/>
            <a:ext cx="2944958" cy="496009"/>
          </a:xfrm>
          <a:prstGeom prst="rect">
            <a:avLst/>
          </a:prstGeom>
        </p:spPr>
        <p:txBody>
          <a:bodyPr vert="horz" lIns="93113" tIns="46557" rIns="93113" bIns="46557" rtlCol="0" anchor="b"/>
          <a:lstStyle>
            <a:lvl1pPr algn="r">
              <a:defRPr sz="1200"/>
            </a:lvl1pPr>
          </a:lstStyle>
          <a:p>
            <a:fld id="{BA36597A-3565-4AC6-B86F-EB0CD0525B65}" type="slidenum">
              <a:rPr lang="sl-SI" smtClean="0"/>
              <a:pPr/>
              <a:t>‹#›</a:t>
            </a:fld>
            <a:endParaRPr lang="sl-SI"/>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značba mesta glave 1"/>
          <p:cNvSpPr>
            <a:spLocks noGrp="1"/>
          </p:cNvSpPr>
          <p:nvPr>
            <p:ph type="hdr" sz="quarter"/>
          </p:nvPr>
        </p:nvSpPr>
        <p:spPr>
          <a:xfrm>
            <a:off x="0" y="0"/>
            <a:ext cx="2945659" cy="498056"/>
          </a:xfrm>
          <a:prstGeom prst="rect">
            <a:avLst/>
          </a:prstGeom>
        </p:spPr>
        <p:txBody>
          <a:bodyPr vert="horz" lIns="93113" tIns="46557" rIns="93113" bIns="46557" rtlCol="0"/>
          <a:lstStyle>
            <a:lvl1pPr algn="l">
              <a:defRPr sz="1200"/>
            </a:lvl1pPr>
          </a:lstStyle>
          <a:p>
            <a:endParaRPr lang="sl-SI"/>
          </a:p>
        </p:txBody>
      </p:sp>
      <p:sp>
        <p:nvSpPr>
          <p:cNvPr id="3" name="Označba mesta datuma 2"/>
          <p:cNvSpPr>
            <a:spLocks noGrp="1"/>
          </p:cNvSpPr>
          <p:nvPr>
            <p:ph type="dt" idx="1"/>
          </p:nvPr>
        </p:nvSpPr>
        <p:spPr>
          <a:xfrm>
            <a:off x="3850443" y="0"/>
            <a:ext cx="2945659" cy="498056"/>
          </a:xfrm>
          <a:prstGeom prst="rect">
            <a:avLst/>
          </a:prstGeom>
        </p:spPr>
        <p:txBody>
          <a:bodyPr vert="horz" lIns="93113" tIns="46557" rIns="93113" bIns="46557" rtlCol="0"/>
          <a:lstStyle>
            <a:lvl1pPr algn="r">
              <a:defRPr sz="1200"/>
            </a:lvl1pPr>
          </a:lstStyle>
          <a:p>
            <a:fld id="{9D57040A-34DD-4A07-8852-CF2A8F0161A6}" type="datetimeFigureOut">
              <a:rPr lang="sl-SI" smtClean="0"/>
              <a:pPr/>
              <a:t>6. 05. 2026</a:t>
            </a:fld>
            <a:endParaRPr lang="sl-SI"/>
          </a:p>
        </p:txBody>
      </p:sp>
      <p:sp>
        <p:nvSpPr>
          <p:cNvPr id="4" name="Označba mesta stranske slike 3"/>
          <p:cNvSpPr>
            <a:spLocks noGrp="1" noRot="1" noChangeAspect="1"/>
          </p:cNvSpPr>
          <p:nvPr>
            <p:ph type="sldImg" idx="2"/>
          </p:nvPr>
        </p:nvSpPr>
        <p:spPr>
          <a:xfrm>
            <a:off x="420688" y="1241425"/>
            <a:ext cx="5956300" cy="3349625"/>
          </a:xfrm>
          <a:prstGeom prst="rect">
            <a:avLst/>
          </a:prstGeom>
          <a:noFill/>
          <a:ln w="12700">
            <a:solidFill>
              <a:prstClr val="black"/>
            </a:solidFill>
          </a:ln>
        </p:spPr>
        <p:txBody>
          <a:bodyPr vert="horz" lIns="93113" tIns="46557" rIns="93113" bIns="46557" rtlCol="0" anchor="ctr"/>
          <a:lstStyle/>
          <a:p>
            <a:endParaRPr lang="sl-SI"/>
          </a:p>
        </p:txBody>
      </p:sp>
      <p:sp>
        <p:nvSpPr>
          <p:cNvPr id="5" name="Označba mesta opomb 4"/>
          <p:cNvSpPr>
            <a:spLocks noGrp="1"/>
          </p:cNvSpPr>
          <p:nvPr>
            <p:ph type="body" sz="quarter" idx="3"/>
          </p:nvPr>
        </p:nvSpPr>
        <p:spPr>
          <a:xfrm>
            <a:off x="679768" y="4777194"/>
            <a:ext cx="5438140" cy="3908614"/>
          </a:xfrm>
          <a:prstGeom prst="rect">
            <a:avLst/>
          </a:prstGeom>
        </p:spPr>
        <p:txBody>
          <a:bodyPr vert="horz" lIns="93113" tIns="46557" rIns="93113" bIns="46557" rtlCol="0"/>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6" name="Označba mesta noge 5"/>
          <p:cNvSpPr>
            <a:spLocks noGrp="1"/>
          </p:cNvSpPr>
          <p:nvPr>
            <p:ph type="ftr" sz="quarter" idx="4"/>
          </p:nvPr>
        </p:nvSpPr>
        <p:spPr>
          <a:xfrm>
            <a:off x="0" y="9428585"/>
            <a:ext cx="2945659" cy="498055"/>
          </a:xfrm>
          <a:prstGeom prst="rect">
            <a:avLst/>
          </a:prstGeom>
        </p:spPr>
        <p:txBody>
          <a:bodyPr vert="horz" lIns="93113" tIns="46557" rIns="93113" bIns="46557" rtlCol="0" anchor="b"/>
          <a:lstStyle>
            <a:lvl1pPr algn="l">
              <a:defRPr sz="1200"/>
            </a:lvl1pPr>
          </a:lstStyle>
          <a:p>
            <a:endParaRPr lang="sl-SI"/>
          </a:p>
        </p:txBody>
      </p:sp>
      <p:sp>
        <p:nvSpPr>
          <p:cNvPr id="7" name="Označba mesta številke diapozitiva 6"/>
          <p:cNvSpPr>
            <a:spLocks noGrp="1"/>
          </p:cNvSpPr>
          <p:nvPr>
            <p:ph type="sldNum" sz="quarter" idx="5"/>
          </p:nvPr>
        </p:nvSpPr>
        <p:spPr>
          <a:xfrm>
            <a:off x="3850443" y="9428585"/>
            <a:ext cx="2945659" cy="498055"/>
          </a:xfrm>
          <a:prstGeom prst="rect">
            <a:avLst/>
          </a:prstGeom>
        </p:spPr>
        <p:txBody>
          <a:bodyPr vert="horz" lIns="93113" tIns="46557" rIns="93113" bIns="46557" rtlCol="0" anchor="b"/>
          <a:lstStyle>
            <a:lvl1pPr algn="r">
              <a:defRPr sz="1200"/>
            </a:lvl1pPr>
          </a:lstStyle>
          <a:p>
            <a:fld id="{5CA1DECF-E891-459D-9D32-115151CF6E09}" type="slidenum">
              <a:rPr lang="sl-SI" smtClean="0"/>
              <a:pPr/>
              <a:t>‹#›</a:t>
            </a:fld>
            <a:endParaRPr lang="sl-SI"/>
          </a:p>
        </p:txBody>
      </p:sp>
    </p:spTree>
    <p:extLst>
      <p:ext uri="{BB962C8B-B14F-4D97-AF65-F5344CB8AC3E}">
        <p14:creationId xmlns:p14="http://schemas.microsoft.com/office/powerpoint/2010/main" val="24020757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4.jpeg"/><Relationship Id="rId5" Type="http://schemas.openxmlformats.org/officeDocument/2006/relationships/image" Target="../media/image3.jpeg"/><Relationship Id="rId4" Type="http://schemas.microsoft.com/office/2007/relationships/hdphoto" Target="../media/hdphoto1.wdp"/></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microsoft.com/office/2007/relationships/hdphoto" Target="../media/hdphoto1.wdp"/></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microsoft.com/office/2007/relationships/hdphoto" Target="../media/hdphoto1.wdp"/></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4.jpeg"/><Relationship Id="rId5" Type="http://schemas.openxmlformats.org/officeDocument/2006/relationships/image" Target="../media/image3.jpeg"/><Relationship Id="rId4" Type="http://schemas.microsoft.com/office/2007/relationships/hdphoto" Target="../media/hdphoto1.wdp"/></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microsoft.com/office/2007/relationships/hdphoto" Target="../media/hdphoto1.wdp"/></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1.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microsoft.com/office/2007/relationships/hdphoto" Target="../media/hdphoto1.wdp"/></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microsoft.com/office/2007/relationships/hdphoto" Target="../media/hdphoto1.wdp"/></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Naslovni diapozitiv_01">
    <p:spTree>
      <p:nvGrpSpPr>
        <p:cNvPr id="1" name=""/>
        <p:cNvGrpSpPr/>
        <p:nvPr/>
      </p:nvGrpSpPr>
      <p:grpSpPr>
        <a:xfrm>
          <a:off x="0" y="0"/>
          <a:ext cx="0" cy="0"/>
          <a:chOff x="0" y="0"/>
          <a:chExt cx="0" cy="0"/>
        </a:xfrm>
      </p:grpSpPr>
      <p:sp>
        <p:nvSpPr>
          <p:cNvPr id="10" name="Pravokotnik 9"/>
          <p:cNvSpPr/>
          <p:nvPr/>
        </p:nvSpPr>
        <p:spPr bwMode="ltGray">
          <a:xfrm>
            <a:off x="3131840" y="1385400"/>
            <a:ext cx="5688632" cy="3058558"/>
          </a:xfrm>
          <a:prstGeom prst="rect">
            <a:avLst/>
          </a:prstGeom>
          <a:solidFill>
            <a:srgbClr val="9DA8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cxnSp>
        <p:nvCxnSpPr>
          <p:cNvPr id="11" name="Raven povezovalnik 10"/>
          <p:cNvCxnSpPr/>
          <p:nvPr/>
        </p:nvCxnSpPr>
        <p:spPr>
          <a:xfrm>
            <a:off x="3635896" y="1275606"/>
            <a:ext cx="4608512" cy="0"/>
          </a:xfrm>
          <a:prstGeom prst="line">
            <a:avLst/>
          </a:prstGeom>
          <a:ln w="57150" cmpd="thickThin">
            <a:solidFill>
              <a:srgbClr val="9DA844"/>
            </a:solidFill>
          </a:ln>
        </p:spPr>
        <p:style>
          <a:lnRef idx="1">
            <a:schemeClr val="accent1"/>
          </a:lnRef>
          <a:fillRef idx="0">
            <a:schemeClr val="accent1"/>
          </a:fillRef>
          <a:effectRef idx="0">
            <a:schemeClr val="accent1"/>
          </a:effectRef>
          <a:fontRef idx="minor">
            <a:schemeClr val="tx1"/>
          </a:fontRef>
        </p:style>
      </p:cxnSp>
      <p:pic>
        <p:nvPicPr>
          <p:cNvPr id="12" name="Slika 1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bwMode="auto">
          <a:xfrm>
            <a:off x="4211964" y="72008"/>
            <a:ext cx="3250085" cy="1313391"/>
          </a:xfrm>
          <a:prstGeom prst="rect">
            <a:avLst/>
          </a:prstGeom>
        </p:spPr>
      </p:pic>
      <p:cxnSp>
        <p:nvCxnSpPr>
          <p:cNvPr id="13" name="Raven povezovalnik 12"/>
          <p:cNvCxnSpPr/>
          <p:nvPr/>
        </p:nvCxnSpPr>
        <p:spPr>
          <a:xfrm>
            <a:off x="3707904" y="4659982"/>
            <a:ext cx="1224136" cy="0"/>
          </a:xfrm>
          <a:prstGeom prst="line">
            <a:avLst/>
          </a:prstGeom>
          <a:ln w="57150" cmpd="thickThin">
            <a:solidFill>
              <a:srgbClr val="9DA844"/>
            </a:solidFill>
          </a:ln>
        </p:spPr>
        <p:style>
          <a:lnRef idx="1">
            <a:schemeClr val="accent1"/>
          </a:lnRef>
          <a:fillRef idx="0">
            <a:schemeClr val="accent1"/>
          </a:fillRef>
          <a:effectRef idx="0">
            <a:schemeClr val="accent1"/>
          </a:effectRef>
          <a:fontRef idx="minor">
            <a:schemeClr val="tx1"/>
          </a:fontRef>
        </p:style>
      </p:cxnSp>
      <p:sp>
        <p:nvSpPr>
          <p:cNvPr id="14" name="PoljeZBesedilom 13"/>
          <p:cNvSpPr txBox="1"/>
          <p:nvPr/>
        </p:nvSpPr>
        <p:spPr>
          <a:xfrm>
            <a:off x="5076056" y="4515966"/>
            <a:ext cx="2664296" cy="338554"/>
          </a:xfrm>
          <a:prstGeom prst="rect">
            <a:avLst/>
          </a:prstGeom>
          <a:noFill/>
        </p:spPr>
        <p:txBody>
          <a:bodyPr wrap="square" rtlCol="0">
            <a:spAutoFit/>
          </a:bodyPr>
          <a:lstStyle/>
          <a:p>
            <a:r>
              <a:rPr lang="sl-SI" sz="1600" dirty="0"/>
              <a:t>Ime in Priimek</a:t>
            </a:r>
          </a:p>
        </p:txBody>
      </p:sp>
      <p:pic>
        <p:nvPicPr>
          <p:cNvPr id="17" name="Slika 16"/>
          <p:cNvPicPr>
            <a:picLocks noChangeAspect="1"/>
          </p:cNvPicPr>
          <p:nvPr/>
        </p:nvPicPr>
        <p:blipFill rotWithShape="1">
          <a:blip r:embed="rId3" cstate="print">
            <a:duotone>
              <a:schemeClr val="accent5">
                <a:shade val="45000"/>
                <a:satMod val="135000"/>
              </a:schemeClr>
              <a:prstClr val="white"/>
            </a:duotone>
            <a:extLst>
              <a:ext uri="{BEBA8EAE-BF5A-486C-A8C5-ECC9F3942E4B}">
                <a14:imgProps xmlns:a14="http://schemas.microsoft.com/office/drawing/2010/main">
                  <a14:imgLayer r:embed="rId4">
                    <a14:imgEffect>
                      <a14:sharpenSoften amount="25000"/>
                    </a14:imgEffect>
                    <a14:imgEffect>
                      <a14:brightnessContrast bright="20000"/>
                    </a14:imgEffect>
                  </a14:imgLayer>
                </a14:imgProps>
              </a:ext>
              <a:ext uri="{28A0092B-C50C-407E-A947-70E740481C1C}">
                <a14:useLocalDpi xmlns:a14="http://schemas.microsoft.com/office/drawing/2010/main" val="0"/>
              </a:ext>
            </a:extLst>
          </a:blip>
          <a:srcRect b="6292"/>
          <a:stretch/>
        </p:blipFill>
        <p:spPr>
          <a:xfrm>
            <a:off x="6796558" y="2012452"/>
            <a:ext cx="2376264" cy="2575521"/>
          </a:xfrm>
          <a:prstGeom prst="rect">
            <a:avLst/>
          </a:prstGeom>
        </p:spPr>
      </p:pic>
      <p:sp>
        <p:nvSpPr>
          <p:cNvPr id="18" name="Ograda datuma 3"/>
          <p:cNvSpPr>
            <a:spLocks noGrp="1"/>
          </p:cNvSpPr>
          <p:nvPr>
            <p:ph type="dt" sz="half" idx="10"/>
          </p:nvPr>
        </p:nvSpPr>
        <p:spPr>
          <a:xfrm>
            <a:off x="645158" y="4515966"/>
            <a:ext cx="2133600" cy="273844"/>
          </a:xfrm>
        </p:spPr>
        <p:txBody>
          <a:bodyPr/>
          <a:lstStyle>
            <a:lvl1pPr algn="ctr">
              <a:defRPr sz="1600">
                <a:solidFill>
                  <a:schemeClr val="tx2"/>
                </a:solidFill>
              </a:defRPr>
            </a:lvl1pPr>
          </a:lstStyle>
          <a:p>
            <a:fld id="{92AD0CF6-F364-499E-AC94-DA6BC7B24E36}" type="datetimeFigureOut">
              <a:rPr lang="sl-SI" smtClean="0"/>
              <a:pPr/>
              <a:t>6. 05. 2026</a:t>
            </a:fld>
            <a:endParaRPr lang="sl-SI"/>
          </a:p>
        </p:txBody>
      </p:sp>
      <p:sp>
        <p:nvSpPr>
          <p:cNvPr id="2" name="Naslov 1"/>
          <p:cNvSpPr>
            <a:spLocks noGrp="1"/>
          </p:cNvSpPr>
          <p:nvPr>
            <p:ph type="ctrTitle" hasCustomPrompt="1"/>
          </p:nvPr>
        </p:nvSpPr>
        <p:spPr>
          <a:xfrm>
            <a:off x="3563888" y="1597821"/>
            <a:ext cx="4894312" cy="1838027"/>
          </a:xfrm>
        </p:spPr>
        <p:txBody>
          <a:bodyPr/>
          <a:lstStyle>
            <a:lvl1pPr algn="l">
              <a:defRPr>
                <a:solidFill>
                  <a:schemeClr val="bg1"/>
                </a:solidFill>
              </a:defRPr>
            </a:lvl1pPr>
          </a:lstStyle>
          <a:p>
            <a:r>
              <a:rPr lang="sl-SI" dirty="0"/>
              <a:t>UREDITE SLOG NASLOVA MATRICE</a:t>
            </a:r>
          </a:p>
        </p:txBody>
      </p:sp>
      <p:sp>
        <p:nvSpPr>
          <p:cNvPr id="3" name="Podnaslov 2"/>
          <p:cNvSpPr>
            <a:spLocks noGrp="1"/>
          </p:cNvSpPr>
          <p:nvPr>
            <p:ph type="subTitle" idx="1" hasCustomPrompt="1"/>
          </p:nvPr>
        </p:nvSpPr>
        <p:spPr>
          <a:xfrm>
            <a:off x="3563888" y="3651870"/>
            <a:ext cx="4896544" cy="577230"/>
          </a:xfrm>
        </p:spPr>
        <p:txBody>
          <a:bodyPr>
            <a:normAutofit/>
          </a:bodyPr>
          <a:lstStyle>
            <a:lvl1pPr marL="0" indent="0" algn="l">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l-SI" dirty="0"/>
              <a:t>UREDITE SLOG PODNASLOVA MATRICE</a:t>
            </a:r>
          </a:p>
        </p:txBody>
      </p:sp>
      <p:sp>
        <p:nvSpPr>
          <p:cNvPr id="15" name="PoljeZBesedilom 14"/>
          <p:cNvSpPr txBox="1"/>
          <p:nvPr/>
        </p:nvSpPr>
        <p:spPr>
          <a:xfrm>
            <a:off x="467544" y="1046845"/>
            <a:ext cx="2105980" cy="338554"/>
          </a:xfrm>
          <a:prstGeom prst="rect">
            <a:avLst/>
          </a:prstGeom>
          <a:noFill/>
        </p:spPr>
        <p:txBody>
          <a:bodyPr wrap="square" rtlCol="0">
            <a:spAutoFit/>
          </a:bodyPr>
          <a:lstStyle/>
          <a:p>
            <a:pPr algn="ctr"/>
            <a:r>
              <a:rPr lang="sl-SI" sz="1600" dirty="0" err="1">
                <a:solidFill>
                  <a:schemeClr val="accent6">
                    <a:lumMod val="75000"/>
                  </a:schemeClr>
                </a:solidFill>
              </a:rPr>
              <a:t>www.las</a:t>
            </a:r>
            <a:r>
              <a:rPr lang="sl-SI" sz="1600" dirty="0">
                <a:solidFill>
                  <a:schemeClr val="accent6">
                    <a:lumMod val="75000"/>
                  </a:schemeClr>
                </a:solidFill>
              </a:rPr>
              <a:t>-</a:t>
            </a:r>
            <a:r>
              <a:rPr lang="sl-SI" sz="1600" dirty="0" err="1">
                <a:solidFill>
                  <a:schemeClr val="accent6">
                    <a:lumMod val="75000"/>
                  </a:schemeClr>
                </a:solidFill>
              </a:rPr>
              <a:t>zasavje.eu</a:t>
            </a:r>
            <a:endParaRPr lang="sl-SI" sz="1600" dirty="0">
              <a:solidFill>
                <a:schemeClr val="accent6">
                  <a:lumMod val="75000"/>
                </a:schemeClr>
              </a:solidFill>
            </a:endParaRPr>
          </a:p>
        </p:txBody>
      </p:sp>
      <p:pic>
        <p:nvPicPr>
          <p:cNvPr id="4" name="Slika 3"/>
          <p:cNvPicPr>
            <a:picLocks noChangeAspect="1"/>
          </p:cNvPicPr>
          <p:nvPr userDrawn="1"/>
        </p:nvPicPr>
        <p:blipFill rotWithShape="1">
          <a:blip r:embed="rId5" cstate="print">
            <a:extLst>
              <a:ext uri="{28A0092B-C50C-407E-A947-70E740481C1C}">
                <a14:useLocalDpi xmlns:a14="http://schemas.microsoft.com/office/drawing/2010/main" val="0"/>
              </a:ext>
            </a:extLst>
          </a:blip>
          <a:srcRect r="32065"/>
          <a:stretch/>
        </p:blipFill>
        <p:spPr>
          <a:xfrm>
            <a:off x="1" y="1474519"/>
            <a:ext cx="3131840" cy="2880320"/>
          </a:xfrm>
          <a:prstGeom prst="rect">
            <a:avLst/>
          </a:prstGeom>
        </p:spPr>
      </p:pic>
      <p:pic>
        <p:nvPicPr>
          <p:cNvPr id="16" name="Slika 15"/>
          <p:cNvPicPr>
            <a:picLocks noChangeAspect="1"/>
          </p:cNvPicPr>
          <p:nvPr userDrawn="1"/>
        </p:nvPicPr>
        <p:blipFill rotWithShape="1">
          <a:blip r:embed="rId6" cstate="print">
            <a:extLst>
              <a:ext uri="{28A0092B-C50C-407E-A947-70E740481C1C}">
                <a14:useLocalDpi xmlns:a14="http://schemas.microsoft.com/office/drawing/2010/main" val="0"/>
              </a:ext>
            </a:extLst>
          </a:blip>
          <a:srcRect l="67935" r="25048"/>
          <a:stretch/>
        </p:blipFill>
        <p:spPr>
          <a:xfrm>
            <a:off x="8820472" y="1474519"/>
            <a:ext cx="323528" cy="2880320"/>
          </a:xfrm>
          <a:prstGeom prst="rect">
            <a:avLst/>
          </a:prstGeom>
        </p:spPr>
      </p:pic>
    </p:spTree>
    <p:extLst>
      <p:ext uri="{BB962C8B-B14F-4D97-AF65-F5344CB8AC3E}">
        <p14:creationId xmlns:p14="http://schemas.microsoft.com/office/powerpoint/2010/main" val="33256837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esedilo_03">
    <p:spTree>
      <p:nvGrpSpPr>
        <p:cNvPr id="1" name=""/>
        <p:cNvGrpSpPr/>
        <p:nvPr/>
      </p:nvGrpSpPr>
      <p:grpSpPr>
        <a:xfrm>
          <a:off x="0" y="0"/>
          <a:ext cx="0" cy="0"/>
          <a:chOff x="0" y="0"/>
          <a:chExt cx="0" cy="0"/>
        </a:xfrm>
      </p:grpSpPr>
      <p:sp>
        <p:nvSpPr>
          <p:cNvPr id="7" name="Pravokotnik 6"/>
          <p:cNvSpPr/>
          <p:nvPr/>
        </p:nvSpPr>
        <p:spPr bwMode="ltGray">
          <a:xfrm>
            <a:off x="-8760" y="2"/>
            <a:ext cx="9152760" cy="5143499"/>
          </a:xfrm>
          <a:prstGeom prst="rect">
            <a:avLst/>
          </a:prstGeom>
          <a:solidFill>
            <a:srgbClr val="9DA8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pic>
        <p:nvPicPr>
          <p:cNvPr id="10" name="Slika 9"/>
          <p:cNvPicPr>
            <a:picLocks noChangeAspect="1"/>
          </p:cNvPicPr>
          <p:nvPr/>
        </p:nvPicPr>
        <p:blipFill rotWithShape="1">
          <a:blip r:embed="rId2" cstate="print">
            <a:extLst>
              <a:ext uri="{28A0092B-C50C-407E-A947-70E740481C1C}">
                <a14:useLocalDpi xmlns:a14="http://schemas.microsoft.com/office/drawing/2010/main" val="0"/>
              </a:ext>
            </a:extLst>
          </a:blip>
          <a:srcRect r="63991"/>
          <a:stretch/>
        </p:blipFill>
        <p:spPr>
          <a:xfrm>
            <a:off x="4222630" y="4435076"/>
            <a:ext cx="689980" cy="774324"/>
          </a:xfrm>
          <a:prstGeom prst="rect">
            <a:avLst/>
          </a:prstGeom>
        </p:spPr>
      </p:pic>
      <p:pic>
        <p:nvPicPr>
          <p:cNvPr id="11" name="Slika 10"/>
          <p:cNvPicPr>
            <a:picLocks noChangeAspect="1"/>
          </p:cNvPicPr>
          <p:nvPr/>
        </p:nvPicPr>
        <p:blipFill rotWithShape="1">
          <a:blip r:embed="rId3" cstate="print">
            <a:duotone>
              <a:schemeClr val="accent5">
                <a:shade val="45000"/>
                <a:satMod val="135000"/>
              </a:schemeClr>
              <a:prstClr val="white"/>
            </a:duotone>
            <a:extLst>
              <a:ext uri="{BEBA8EAE-BF5A-486C-A8C5-ECC9F3942E4B}">
                <a14:imgProps xmlns:a14="http://schemas.microsoft.com/office/drawing/2010/main">
                  <a14:imgLayer r:embed="rId4">
                    <a14:imgEffect>
                      <a14:sharpenSoften amount="25000"/>
                    </a14:imgEffect>
                    <a14:imgEffect>
                      <a14:brightnessContrast bright="20000"/>
                    </a14:imgEffect>
                  </a14:imgLayer>
                </a14:imgProps>
              </a:ext>
              <a:ext uri="{28A0092B-C50C-407E-A947-70E740481C1C}">
                <a14:useLocalDpi xmlns:a14="http://schemas.microsoft.com/office/drawing/2010/main" val="0"/>
              </a:ext>
            </a:extLst>
          </a:blip>
          <a:srcRect r="22310" b="6292"/>
          <a:stretch/>
        </p:blipFill>
        <p:spPr>
          <a:xfrm>
            <a:off x="6588224" y="1074654"/>
            <a:ext cx="2555776" cy="3565534"/>
          </a:xfrm>
          <a:prstGeom prst="rect">
            <a:avLst/>
          </a:prstGeom>
        </p:spPr>
      </p:pic>
      <p:sp>
        <p:nvSpPr>
          <p:cNvPr id="14" name="Ograda noge 4"/>
          <p:cNvSpPr>
            <a:spLocks noGrp="1"/>
          </p:cNvSpPr>
          <p:nvPr>
            <p:ph type="ftr" sz="quarter" idx="11"/>
          </p:nvPr>
        </p:nvSpPr>
        <p:spPr>
          <a:xfrm>
            <a:off x="437745" y="4744530"/>
            <a:ext cx="2895600" cy="273844"/>
          </a:xfrm>
        </p:spPr>
        <p:txBody>
          <a:bodyPr/>
          <a:lstStyle>
            <a:lvl1pPr algn="l">
              <a:defRPr>
                <a:solidFill>
                  <a:schemeClr val="bg1"/>
                </a:solidFill>
              </a:defRPr>
            </a:lvl1pPr>
          </a:lstStyle>
          <a:p>
            <a:endParaRPr lang="sl-SI"/>
          </a:p>
        </p:txBody>
      </p:sp>
      <p:sp>
        <p:nvSpPr>
          <p:cNvPr id="15" name="Ograda številke diapozitiva 5"/>
          <p:cNvSpPr>
            <a:spLocks noGrp="1"/>
          </p:cNvSpPr>
          <p:nvPr>
            <p:ph type="sldNum" sz="quarter" idx="12"/>
          </p:nvPr>
        </p:nvSpPr>
        <p:spPr>
          <a:xfrm>
            <a:off x="6876256" y="4744530"/>
            <a:ext cx="2133600" cy="273844"/>
          </a:xfrm>
        </p:spPr>
        <p:txBody>
          <a:bodyPr/>
          <a:lstStyle>
            <a:lvl1pPr>
              <a:defRPr>
                <a:solidFill>
                  <a:schemeClr val="bg1"/>
                </a:solidFill>
              </a:defRPr>
            </a:lvl1pPr>
          </a:lstStyle>
          <a:p>
            <a:fld id="{17F0DFE4-8453-45CC-9832-F2AA39969A99}" type="slidenum">
              <a:rPr lang="sl-SI" smtClean="0"/>
              <a:pPr/>
              <a:t>‹#›</a:t>
            </a:fld>
            <a:endParaRPr lang="sl-SI"/>
          </a:p>
        </p:txBody>
      </p:sp>
      <p:sp>
        <p:nvSpPr>
          <p:cNvPr id="13" name="Ograda vsebine 2"/>
          <p:cNvSpPr>
            <a:spLocks noGrp="1"/>
          </p:cNvSpPr>
          <p:nvPr>
            <p:ph idx="1"/>
          </p:nvPr>
        </p:nvSpPr>
        <p:spPr>
          <a:xfrm>
            <a:off x="436546" y="483519"/>
            <a:ext cx="8229600" cy="3951558"/>
          </a:xfrm>
        </p:spPr>
        <p:txBody>
          <a:bodyPr/>
          <a:lstStyle>
            <a:lvl1pPr>
              <a:defRPr>
                <a:solidFill>
                  <a:schemeClr val="bg1"/>
                </a:solidFill>
              </a:defRPr>
            </a:lvl1pPr>
            <a:lvl2pPr marL="742950" indent="-285750">
              <a:buFont typeface="Arial" panose="020B0604020202020204" pitchFamily="34" charset="0"/>
              <a:buChar char="•"/>
              <a:defRPr/>
            </a:lvl2p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sl-SI" dirty="0"/>
          </a:p>
        </p:txBody>
      </p:sp>
    </p:spTree>
    <p:extLst>
      <p:ext uri="{BB962C8B-B14F-4D97-AF65-F5344CB8AC3E}">
        <p14:creationId xmlns:p14="http://schemas.microsoft.com/office/powerpoint/2010/main" val="8761270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esedilo_04">
    <p:spTree>
      <p:nvGrpSpPr>
        <p:cNvPr id="1" name=""/>
        <p:cNvGrpSpPr/>
        <p:nvPr/>
      </p:nvGrpSpPr>
      <p:grpSpPr>
        <a:xfrm>
          <a:off x="0" y="0"/>
          <a:ext cx="0" cy="0"/>
          <a:chOff x="0" y="0"/>
          <a:chExt cx="0" cy="0"/>
        </a:xfrm>
      </p:grpSpPr>
      <p:sp>
        <p:nvSpPr>
          <p:cNvPr id="7" name="Pravokotnik 6"/>
          <p:cNvSpPr/>
          <p:nvPr/>
        </p:nvSpPr>
        <p:spPr bwMode="ltGray">
          <a:xfrm>
            <a:off x="-8760" y="2"/>
            <a:ext cx="9152760" cy="5143499"/>
          </a:xfrm>
          <a:prstGeom prst="rect">
            <a:avLst/>
          </a:prstGeom>
          <a:solidFill>
            <a:srgbClr val="DCE1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pic>
        <p:nvPicPr>
          <p:cNvPr id="10" name="Slika 9"/>
          <p:cNvPicPr>
            <a:picLocks noChangeAspect="1"/>
          </p:cNvPicPr>
          <p:nvPr/>
        </p:nvPicPr>
        <p:blipFill rotWithShape="1">
          <a:blip r:embed="rId2" cstate="print">
            <a:extLst>
              <a:ext uri="{28A0092B-C50C-407E-A947-70E740481C1C}">
                <a14:useLocalDpi xmlns:a14="http://schemas.microsoft.com/office/drawing/2010/main" val="0"/>
              </a:ext>
            </a:extLst>
          </a:blip>
          <a:srcRect r="63991"/>
          <a:stretch/>
        </p:blipFill>
        <p:spPr>
          <a:xfrm>
            <a:off x="4222630" y="4435076"/>
            <a:ext cx="689980" cy="774324"/>
          </a:xfrm>
          <a:prstGeom prst="rect">
            <a:avLst/>
          </a:prstGeom>
        </p:spPr>
      </p:pic>
      <p:sp>
        <p:nvSpPr>
          <p:cNvPr id="14" name="Ograda noge 4"/>
          <p:cNvSpPr>
            <a:spLocks noGrp="1"/>
          </p:cNvSpPr>
          <p:nvPr>
            <p:ph type="ftr" sz="quarter" idx="11"/>
          </p:nvPr>
        </p:nvSpPr>
        <p:spPr>
          <a:xfrm>
            <a:off x="437745" y="4744530"/>
            <a:ext cx="2895600" cy="273844"/>
          </a:xfrm>
        </p:spPr>
        <p:txBody>
          <a:bodyPr/>
          <a:lstStyle>
            <a:lvl1pPr algn="l">
              <a:defRPr>
                <a:solidFill>
                  <a:schemeClr val="bg1"/>
                </a:solidFill>
              </a:defRPr>
            </a:lvl1pPr>
          </a:lstStyle>
          <a:p>
            <a:endParaRPr lang="sl-SI"/>
          </a:p>
        </p:txBody>
      </p:sp>
      <p:sp>
        <p:nvSpPr>
          <p:cNvPr id="15" name="Ograda številke diapozitiva 5"/>
          <p:cNvSpPr>
            <a:spLocks noGrp="1"/>
          </p:cNvSpPr>
          <p:nvPr>
            <p:ph type="sldNum" sz="quarter" idx="12"/>
          </p:nvPr>
        </p:nvSpPr>
        <p:spPr>
          <a:xfrm>
            <a:off x="6876256" y="4744530"/>
            <a:ext cx="2133600" cy="273844"/>
          </a:xfrm>
        </p:spPr>
        <p:txBody>
          <a:bodyPr/>
          <a:lstStyle>
            <a:lvl1pPr>
              <a:defRPr>
                <a:solidFill>
                  <a:schemeClr val="bg1"/>
                </a:solidFill>
              </a:defRPr>
            </a:lvl1pPr>
          </a:lstStyle>
          <a:p>
            <a:fld id="{17F0DFE4-8453-45CC-9832-F2AA39969A99}" type="slidenum">
              <a:rPr lang="sl-SI" smtClean="0"/>
              <a:pPr/>
              <a:t>‹#›</a:t>
            </a:fld>
            <a:endParaRPr lang="sl-SI"/>
          </a:p>
        </p:txBody>
      </p:sp>
      <p:pic>
        <p:nvPicPr>
          <p:cNvPr id="16" name="Slika 15"/>
          <p:cNvPicPr>
            <a:picLocks noChangeAspect="1"/>
          </p:cNvPicPr>
          <p:nvPr/>
        </p:nvPicPr>
        <p:blipFill rotWithShape="1">
          <a:blip r:embed="rId3" cstate="print">
            <a:extLst>
              <a:ext uri="{28A0092B-C50C-407E-A947-70E740481C1C}">
                <a14:useLocalDpi xmlns:a14="http://schemas.microsoft.com/office/drawing/2010/main" val="0"/>
              </a:ext>
            </a:extLst>
          </a:blip>
          <a:srcRect r="21432" b="10174"/>
          <a:stretch/>
        </p:blipFill>
        <p:spPr>
          <a:xfrm>
            <a:off x="6588225" y="1059582"/>
            <a:ext cx="2555776" cy="3379650"/>
          </a:xfrm>
          <a:prstGeom prst="rect">
            <a:avLst/>
          </a:prstGeom>
        </p:spPr>
      </p:pic>
      <p:sp>
        <p:nvSpPr>
          <p:cNvPr id="13" name="Ograda vsebine 2"/>
          <p:cNvSpPr>
            <a:spLocks noGrp="1"/>
          </p:cNvSpPr>
          <p:nvPr>
            <p:ph idx="1"/>
          </p:nvPr>
        </p:nvSpPr>
        <p:spPr>
          <a:xfrm>
            <a:off x="436546" y="483519"/>
            <a:ext cx="8229600" cy="3951558"/>
          </a:xfrm>
        </p:spPr>
        <p:txBody>
          <a:bodyPr/>
          <a:lstStyle>
            <a:lvl1pPr>
              <a:defRPr>
                <a:solidFill>
                  <a:schemeClr val="tx1"/>
                </a:solidFill>
              </a:defRPr>
            </a:lvl1pPr>
            <a:lvl2pPr marL="742950" indent="-285750">
              <a:buFont typeface="Arial" panose="020B0604020202020204" pitchFamily="34" charset="0"/>
              <a:buChar char="•"/>
              <a:defRPr/>
            </a:lvl2p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sl-SI" dirty="0"/>
          </a:p>
        </p:txBody>
      </p:sp>
    </p:spTree>
    <p:extLst>
      <p:ext uri="{BB962C8B-B14F-4D97-AF65-F5344CB8AC3E}">
        <p14:creationId xmlns:p14="http://schemas.microsoft.com/office/powerpoint/2010/main" val="28807516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Besedilo_05">
    <p:spTree>
      <p:nvGrpSpPr>
        <p:cNvPr id="1" name=""/>
        <p:cNvGrpSpPr/>
        <p:nvPr/>
      </p:nvGrpSpPr>
      <p:grpSpPr>
        <a:xfrm>
          <a:off x="0" y="0"/>
          <a:ext cx="0" cy="0"/>
          <a:chOff x="0" y="0"/>
          <a:chExt cx="0" cy="0"/>
        </a:xfrm>
      </p:grpSpPr>
      <p:sp>
        <p:nvSpPr>
          <p:cNvPr id="9" name="Ograda datuma 13"/>
          <p:cNvSpPr txBox="1">
            <a:spLocks/>
          </p:cNvSpPr>
          <p:nvPr/>
        </p:nvSpPr>
        <p:spPr>
          <a:xfrm>
            <a:off x="467544" y="4685316"/>
            <a:ext cx="2133600" cy="273844"/>
          </a:xfrm>
          <a:prstGeom prst="rect">
            <a:avLst/>
          </a:prstGeom>
        </p:spPr>
        <p:txBody>
          <a:bodyPr vert="horz" lIns="91440" tIns="45720" rIns="91440" bIns="45720" rtlCol="0" anchor="ctr"/>
          <a:lstStyle>
            <a:defPPr>
              <a:defRPr lang="sl-SI"/>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sl-SI" dirty="0"/>
          </a:p>
        </p:txBody>
      </p:sp>
      <p:pic>
        <p:nvPicPr>
          <p:cNvPr id="10" name="Slika 9"/>
          <p:cNvPicPr>
            <a:picLocks noChangeAspect="1"/>
          </p:cNvPicPr>
          <p:nvPr/>
        </p:nvPicPr>
        <p:blipFill rotWithShape="1">
          <a:blip r:embed="rId2" cstate="print">
            <a:extLst>
              <a:ext uri="{28A0092B-C50C-407E-A947-70E740481C1C}">
                <a14:useLocalDpi xmlns:a14="http://schemas.microsoft.com/office/drawing/2010/main" val="0"/>
              </a:ext>
            </a:extLst>
          </a:blip>
          <a:srcRect r="63991"/>
          <a:stretch/>
        </p:blipFill>
        <p:spPr>
          <a:xfrm>
            <a:off x="4222630" y="4435076"/>
            <a:ext cx="689980" cy="774324"/>
          </a:xfrm>
          <a:prstGeom prst="rect">
            <a:avLst/>
          </a:prstGeom>
        </p:spPr>
      </p:pic>
      <p:pic>
        <p:nvPicPr>
          <p:cNvPr id="11" name="Slika 10"/>
          <p:cNvPicPr>
            <a:picLocks noChangeAspect="1"/>
          </p:cNvPicPr>
          <p:nvPr/>
        </p:nvPicPr>
        <p:blipFill rotWithShape="1">
          <a:blip r:embed="rId3" cstate="print">
            <a:duotone>
              <a:schemeClr val="accent5">
                <a:shade val="45000"/>
                <a:satMod val="135000"/>
              </a:schemeClr>
              <a:prstClr val="white"/>
            </a:duotone>
            <a:extLst>
              <a:ext uri="{BEBA8EAE-BF5A-486C-A8C5-ECC9F3942E4B}">
                <a14:imgProps xmlns:a14="http://schemas.microsoft.com/office/drawing/2010/main">
                  <a14:imgLayer r:embed="rId4">
                    <a14:imgEffect>
                      <a14:sharpenSoften amount="25000"/>
                    </a14:imgEffect>
                    <a14:imgEffect>
                      <a14:brightnessContrast bright="20000"/>
                    </a14:imgEffect>
                  </a14:imgLayer>
                </a14:imgProps>
              </a:ext>
              <a:ext uri="{28A0092B-C50C-407E-A947-70E740481C1C}">
                <a14:useLocalDpi xmlns:a14="http://schemas.microsoft.com/office/drawing/2010/main" val="0"/>
              </a:ext>
            </a:extLst>
          </a:blip>
          <a:srcRect r="22310" b="6292"/>
          <a:stretch/>
        </p:blipFill>
        <p:spPr>
          <a:xfrm>
            <a:off x="6588224" y="1074654"/>
            <a:ext cx="2555776" cy="3565534"/>
          </a:xfrm>
          <a:prstGeom prst="rect">
            <a:avLst/>
          </a:prstGeom>
        </p:spPr>
      </p:pic>
      <p:sp>
        <p:nvSpPr>
          <p:cNvPr id="14" name="Ograda noge 4"/>
          <p:cNvSpPr>
            <a:spLocks noGrp="1"/>
          </p:cNvSpPr>
          <p:nvPr>
            <p:ph type="ftr" sz="quarter" idx="11"/>
          </p:nvPr>
        </p:nvSpPr>
        <p:spPr>
          <a:xfrm>
            <a:off x="437745" y="4744530"/>
            <a:ext cx="2895600" cy="273844"/>
          </a:xfrm>
        </p:spPr>
        <p:txBody>
          <a:bodyPr/>
          <a:lstStyle>
            <a:lvl1pPr algn="l">
              <a:defRPr>
                <a:solidFill>
                  <a:schemeClr val="bg1"/>
                </a:solidFill>
              </a:defRPr>
            </a:lvl1pPr>
          </a:lstStyle>
          <a:p>
            <a:endParaRPr lang="sl-SI"/>
          </a:p>
        </p:txBody>
      </p:sp>
      <p:sp>
        <p:nvSpPr>
          <p:cNvPr id="15" name="Ograda številke diapozitiva 5"/>
          <p:cNvSpPr>
            <a:spLocks noGrp="1"/>
          </p:cNvSpPr>
          <p:nvPr>
            <p:ph type="sldNum" sz="quarter" idx="12"/>
          </p:nvPr>
        </p:nvSpPr>
        <p:spPr>
          <a:xfrm>
            <a:off x="6876256" y="4744530"/>
            <a:ext cx="2133600" cy="273844"/>
          </a:xfrm>
        </p:spPr>
        <p:txBody>
          <a:bodyPr/>
          <a:lstStyle>
            <a:lvl1pPr>
              <a:defRPr>
                <a:solidFill>
                  <a:schemeClr val="bg1"/>
                </a:solidFill>
              </a:defRPr>
            </a:lvl1pPr>
          </a:lstStyle>
          <a:p>
            <a:fld id="{17F0DFE4-8453-45CC-9832-F2AA39969A99}" type="slidenum">
              <a:rPr lang="sl-SI" smtClean="0"/>
              <a:pPr/>
              <a:t>‹#›</a:t>
            </a:fld>
            <a:endParaRPr lang="sl-SI"/>
          </a:p>
        </p:txBody>
      </p:sp>
      <p:sp>
        <p:nvSpPr>
          <p:cNvPr id="13" name="Ograda vsebine 2"/>
          <p:cNvSpPr>
            <a:spLocks noGrp="1"/>
          </p:cNvSpPr>
          <p:nvPr>
            <p:ph idx="1"/>
          </p:nvPr>
        </p:nvSpPr>
        <p:spPr>
          <a:xfrm>
            <a:off x="436546" y="483519"/>
            <a:ext cx="8229600" cy="3951558"/>
          </a:xfrm>
        </p:spPr>
        <p:txBody>
          <a:bodyPr/>
          <a:lstStyle>
            <a:lvl1pPr>
              <a:defRPr>
                <a:solidFill>
                  <a:schemeClr val="bg1"/>
                </a:solidFill>
              </a:defRPr>
            </a:lvl1pPr>
            <a:lvl2pPr marL="742950" indent="-285750">
              <a:buFont typeface="Arial" panose="020B0604020202020204" pitchFamily="34" charset="0"/>
              <a:buChar char="•"/>
              <a:defRPr/>
            </a:lvl2p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sl-SI" dirty="0"/>
          </a:p>
        </p:txBody>
      </p:sp>
    </p:spTree>
    <p:extLst>
      <p:ext uri="{BB962C8B-B14F-4D97-AF65-F5344CB8AC3E}">
        <p14:creationId xmlns:p14="http://schemas.microsoft.com/office/powerpoint/2010/main" val="262038429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kontakt">
    <p:spTree>
      <p:nvGrpSpPr>
        <p:cNvPr id="1" name=""/>
        <p:cNvGrpSpPr/>
        <p:nvPr/>
      </p:nvGrpSpPr>
      <p:grpSpPr>
        <a:xfrm>
          <a:off x="0" y="0"/>
          <a:ext cx="0" cy="0"/>
          <a:chOff x="0" y="0"/>
          <a:chExt cx="0" cy="0"/>
        </a:xfrm>
      </p:grpSpPr>
      <p:sp>
        <p:nvSpPr>
          <p:cNvPr id="10" name="Pravokotnik 9"/>
          <p:cNvSpPr/>
          <p:nvPr/>
        </p:nvSpPr>
        <p:spPr bwMode="ltGray">
          <a:xfrm>
            <a:off x="3131840" y="1385399"/>
            <a:ext cx="5688632" cy="3058559"/>
          </a:xfrm>
          <a:prstGeom prst="rect">
            <a:avLst/>
          </a:prstGeom>
          <a:solidFill>
            <a:srgbClr val="9DA8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cxnSp>
        <p:nvCxnSpPr>
          <p:cNvPr id="11" name="Raven povezovalnik 10"/>
          <p:cNvCxnSpPr/>
          <p:nvPr/>
        </p:nvCxnSpPr>
        <p:spPr>
          <a:xfrm>
            <a:off x="3635896" y="1275606"/>
            <a:ext cx="4608512" cy="0"/>
          </a:xfrm>
          <a:prstGeom prst="line">
            <a:avLst/>
          </a:prstGeom>
          <a:ln w="57150" cmpd="thickThin">
            <a:solidFill>
              <a:srgbClr val="9DA844"/>
            </a:solidFill>
          </a:ln>
        </p:spPr>
        <p:style>
          <a:lnRef idx="1">
            <a:schemeClr val="accent1"/>
          </a:lnRef>
          <a:fillRef idx="0">
            <a:schemeClr val="accent1"/>
          </a:fillRef>
          <a:effectRef idx="0">
            <a:schemeClr val="accent1"/>
          </a:effectRef>
          <a:fontRef idx="minor">
            <a:schemeClr val="tx1"/>
          </a:fontRef>
        </p:style>
      </p:cxnSp>
      <p:pic>
        <p:nvPicPr>
          <p:cNvPr id="12" name="Slika 1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bwMode="auto">
          <a:xfrm>
            <a:off x="4211964" y="72008"/>
            <a:ext cx="3250085" cy="1313391"/>
          </a:xfrm>
          <a:prstGeom prst="rect">
            <a:avLst/>
          </a:prstGeom>
        </p:spPr>
      </p:pic>
      <p:cxnSp>
        <p:nvCxnSpPr>
          <p:cNvPr id="13" name="Raven povezovalnik 12"/>
          <p:cNvCxnSpPr/>
          <p:nvPr/>
        </p:nvCxnSpPr>
        <p:spPr>
          <a:xfrm>
            <a:off x="3707904" y="4676123"/>
            <a:ext cx="1224136" cy="0"/>
          </a:xfrm>
          <a:prstGeom prst="line">
            <a:avLst/>
          </a:prstGeom>
          <a:ln w="57150" cmpd="thickThin">
            <a:solidFill>
              <a:srgbClr val="9DA844"/>
            </a:solidFill>
          </a:ln>
        </p:spPr>
        <p:style>
          <a:lnRef idx="1">
            <a:schemeClr val="accent1"/>
          </a:lnRef>
          <a:fillRef idx="0">
            <a:schemeClr val="accent1"/>
          </a:fillRef>
          <a:effectRef idx="0">
            <a:schemeClr val="accent1"/>
          </a:effectRef>
          <a:fontRef idx="minor">
            <a:schemeClr val="tx1"/>
          </a:fontRef>
        </p:style>
      </p:cxnSp>
      <p:sp>
        <p:nvSpPr>
          <p:cNvPr id="14" name="PoljeZBesedilom 13"/>
          <p:cNvSpPr txBox="1"/>
          <p:nvPr/>
        </p:nvSpPr>
        <p:spPr>
          <a:xfrm>
            <a:off x="4932040" y="4515966"/>
            <a:ext cx="2105980" cy="338554"/>
          </a:xfrm>
          <a:prstGeom prst="rect">
            <a:avLst/>
          </a:prstGeom>
          <a:noFill/>
        </p:spPr>
        <p:txBody>
          <a:bodyPr wrap="square" rtlCol="0">
            <a:spAutoFit/>
          </a:bodyPr>
          <a:lstStyle/>
          <a:p>
            <a:pPr algn="ctr"/>
            <a:r>
              <a:rPr lang="sl-SI" sz="1600" dirty="0" err="1"/>
              <a:t>www.las</a:t>
            </a:r>
            <a:r>
              <a:rPr lang="sl-SI" sz="1600" dirty="0"/>
              <a:t>-</a:t>
            </a:r>
            <a:r>
              <a:rPr lang="sl-SI" sz="1600" dirty="0" err="1"/>
              <a:t>zasavje.eu</a:t>
            </a:r>
            <a:endParaRPr lang="sl-SI" sz="1600" dirty="0"/>
          </a:p>
        </p:txBody>
      </p:sp>
      <p:pic>
        <p:nvPicPr>
          <p:cNvPr id="17" name="Slika 16"/>
          <p:cNvPicPr>
            <a:picLocks noChangeAspect="1"/>
          </p:cNvPicPr>
          <p:nvPr/>
        </p:nvPicPr>
        <p:blipFill rotWithShape="1">
          <a:blip r:embed="rId3" cstate="print">
            <a:duotone>
              <a:schemeClr val="accent5">
                <a:shade val="45000"/>
                <a:satMod val="135000"/>
              </a:schemeClr>
              <a:prstClr val="white"/>
            </a:duotone>
            <a:extLst>
              <a:ext uri="{BEBA8EAE-BF5A-486C-A8C5-ECC9F3942E4B}">
                <a14:imgProps xmlns:a14="http://schemas.microsoft.com/office/drawing/2010/main">
                  <a14:imgLayer r:embed="rId4">
                    <a14:imgEffect>
                      <a14:sharpenSoften amount="25000"/>
                    </a14:imgEffect>
                    <a14:imgEffect>
                      <a14:brightnessContrast bright="20000"/>
                    </a14:imgEffect>
                  </a14:imgLayer>
                </a14:imgProps>
              </a:ext>
              <a:ext uri="{28A0092B-C50C-407E-A947-70E740481C1C}">
                <a14:useLocalDpi xmlns:a14="http://schemas.microsoft.com/office/drawing/2010/main" val="0"/>
              </a:ext>
            </a:extLst>
          </a:blip>
          <a:srcRect b="6292"/>
          <a:stretch/>
        </p:blipFill>
        <p:spPr>
          <a:xfrm>
            <a:off x="6796558" y="2012452"/>
            <a:ext cx="2376264" cy="2575521"/>
          </a:xfrm>
          <a:prstGeom prst="rect">
            <a:avLst/>
          </a:prstGeom>
        </p:spPr>
      </p:pic>
      <p:sp>
        <p:nvSpPr>
          <p:cNvPr id="18" name="Ograda datuma 3"/>
          <p:cNvSpPr>
            <a:spLocks noGrp="1"/>
          </p:cNvSpPr>
          <p:nvPr>
            <p:ph type="dt" sz="half" idx="10"/>
          </p:nvPr>
        </p:nvSpPr>
        <p:spPr>
          <a:xfrm>
            <a:off x="467544" y="1138686"/>
            <a:ext cx="2133600" cy="273844"/>
          </a:xfrm>
        </p:spPr>
        <p:txBody>
          <a:bodyPr/>
          <a:lstStyle>
            <a:lvl1pPr>
              <a:defRPr sz="1600">
                <a:solidFill>
                  <a:schemeClr val="tx2"/>
                </a:solidFill>
              </a:defRPr>
            </a:lvl1pPr>
          </a:lstStyle>
          <a:p>
            <a:fld id="{92AD0CF6-F364-499E-AC94-DA6BC7B24E36}" type="datetimeFigureOut">
              <a:rPr lang="sl-SI" smtClean="0"/>
              <a:pPr/>
              <a:t>6. 05. 2026</a:t>
            </a:fld>
            <a:endParaRPr lang="sl-SI"/>
          </a:p>
        </p:txBody>
      </p:sp>
      <p:sp>
        <p:nvSpPr>
          <p:cNvPr id="2" name="Naslov 1"/>
          <p:cNvSpPr>
            <a:spLocks noGrp="1"/>
          </p:cNvSpPr>
          <p:nvPr>
            <p:ph type="ctrTitle" hasCustomPrompt="1"/>
          </p:nvPr>
        </p:nvSpPr>
        <p:spPr>
          <a:xfrm>
            <a:off x="3563888" y="1597821"/>
            <a:ext cx="4894312" cy="973931"/>
          </a:xfrm>
        </p:spPr>
        <p:txBody>
          <a:bodyPr/>
          <a:lstStyle>
            <a:lvl1pPr algn="l">
              <a:defRPr baseline="0">
                <a:solidFill>
                  <a:schemeClr val="bg1"/>
                </a:solidFill>
              </a:defRPr>
            </a:lvl1pPr>
          </a:lstStyle>
          <a:p>
            <a:r>
              <a:rPr lang="sl-SI" dirty="0"/>
              <a:t>Hvala za poslušanje</a:t>
            </a:r>
          </a:p>
        </p:txBody>
      </p:sp>
      <p:sp>
        <p:nvSpPr>
          <p:cNvPr id="3" name="Podnaslov 2"/>
          <p:cNvSpPr>
            <a:spLocks noGrp="1"/>
          </p:cNvSpPr>
          <p:nvPr>
            <p:ph type="subTitle" idx="1" hasCustomPrompt="1"/>
          </p:nvPr>
        </p:nvSpPr>
        <p:spPr>
          <a:xfrm>
            <a:off x="3563888" y="2787774"/>
            <a:ext cx="4896544" cy="1441326"/>
          </a:xfrm>
        </p:spPr>
        <p:txBody>
          <a:bodyPr>
            <a:normAutofit/>
          </a:bodyPr>
          <a:lstStyle>
            <a:lvl1pPr marL="0" indent="0" algn="l">
              <a:buNone/>
              <a:defRPr sz="200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l-SI" dirty="0"/>
              <a:t>kontakt</a:t>
            </a:r>
          </a:p>
        </p:txBody>
      </p:sp>
      <p:cxnSp>
        <p:nvCxnSpPr>
          <p:cNvPr id="16" name="Raven povezovalnik 15"/>
          <p:cNvCxnSpPr/>
          <p:nvPr/>
        </p:nvCxnSpPr>
        <p:spPr>
          <a:xfrm>
            <a:off x="7020272" y="4676123"/>
            <a:ext cx="1224136" cy="0"/>
          </a:xfrm>
          <a:prstGeom prst="line">
            <a:avLst/>
          </a:prstGeom>
          <a:ln w="57150" cmpd="thickThin">
            <a:solidFill>
              <a:srgbClr val="9DA844"/>
            </a:solidFill>
          </a:ln>
        </p:spPr>
        <p:style>
          <a:lnRef idx="1">
            <a:schemeClr val="accent1"/>
          </a:lnRef>
          <a:fillRef idx="0">
            <a:schemeClr val="accent1"/>
          </a:fillRef>
          <a:effectRef idx="0">
            <a:schemeClr val="accent1"/>
          </a:effectRef>
          <a:fontRef idx="minor">
            <a:schemeClr val="tx1"/>
          </a:fontRef>
        </p:style>
      </p:cxnSp>
      <p:pic>
        <p:nvPicPr>
          <p:cNvPr id="20" name="Slika 19"/>
          <p:cNvPicPr>
            <a:picLocks noChangeAspect="1"/>
          </p:cNvPicPr>
          <p:nvPr userDrawn="1"/>
        </p:nvPicPr>
        <p:blipFill rotWithShape="1">
          <a:blip r:embed="rId5" cstate="print">
            <a:extLst>
              <a:ext uri="{28A0092B-C50C-407E-A947-70E740481C1C}">
                <a14:useLocalDpi xmlns:a14="http://schemas.microsoft.com/office/drawing/2010/main" val="0"/>
              </a:ext>
            </a:extLst>
          </a:blip>
          <a:srcRect r="32065"/>
          <a:stretch/>
        </p:blipFill>
        <p:spPr>
          <a:xfrm>
            <a:off x="1" y="1474519"/>
            <a:ext cx="3131840" cy="2880320"/>
          </a:xfrm>
          <a:prstGeom prst="rect">
            <a:avLst/>
          </a:prstGeom>
        </p:spPr>
      </p:pic>
      <p:pic>
        <p:nvPicPr>
          <p:cNvPr id="21" name="Slika 20"/>
          <p:cNvPicPr>
            <a:picLocks noChangeAspect="1"/>
          </p:cNvPicPr>
          <p:nvPr userDrawn="1"/>
        </p:nvPicPr>
        <p:blipFill rotWithShape="1">
          <a:blip r:embed="rId6" cstate="print">
            <a:extLst>
              <a:ext uri="{28A0092B-C50C-407E-A947-70E740481C1C}">
                <a14:useLocalDpi xmlns:a14="http://schemas.microsoft.com/office/drawing/2010/main" val="0"/>
              </a:ext>
            </a:extLst>
          </a:blip>
          <a:srcRect l="67935" r="25048"/>
          <a:stretch/>
        </p:blipFill>
        <p:spPr>
          <a:xfrm>
            <a:off x="8820472" y="1474519"/>
            <a:ext cx="323528" cy="2880320"/>
          </a:xfrm>
          <a:prstGeom prst="rect">
            <a:avLst/>
          </a:prstGeom>
        </p:spPr>
      </p:pic>
    </p:spTree>
    <p:extLst>
      <p:ext uri="{BB962C8B-B14F-4D97-AF65-F5344CB8AC3E}">
        <p14:creationId xmlns:p14="http://schemas.microsoft.com/office/powerpoint/2010/main" val="35513686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Naslov in vsebina_01">
    <p:spTree>
      <p:nvGrpSpPr>
        <p:cNvPr id="1" name=""/>
        <p:cNvGrpSpPr/>
        <p:nvPr/>
      </p:nvGrpSpPr>
      <p:grpSpPr>
        <a:xfrm>
          <a:off x="0" y="0"/>
          <a:ext cx="0" cy="0"/>
          <a:chOff x="0" y="0"/>
          <a:chExt cx="0" cy="0"/>
        </a:xfrm>
      </p:grpSpPr>
      <p:cxnSp>
        <p:nvCxnSpPr>
          <p:cNvPr id="9" name="Raven povezovalnik 8"/>
          <p:cNvCxnSpPr/>
          <p:nvPr/>
        </p:nvCxnSpPr>
        <p:spPr>
          <a:xfrm>
            <a:off x="-8760" y="1131590"/>
            <a:ext cx="9152760" cy="0"/>
          </a:xfrm>
          <a:prstGeom prst="line">
            <a:avLst/>
          </a:prstGeom>
          <a:ln w="57150" cmpd="thickThin">
            <a:solidFill>
              <a:srgbClr val="9DA844"/>
            </a:solidFill>
          </a:ln>
        </p:spPr>
        <p:style>
          <a:lnRef idx="1">
            <a:schemeClr val="accent1"/>
          </a:lnRef>
          <a:fillRef idx="0">
            <a:schemeClr val="accent1"/>
          </a:fillRef>
          <a:effectRef idx="0">
            <a:schemeClr val="accent1"/>
          </a:effectRef>
          <a:fontRef idx="minor">
            <a:schemeClr val="tx1"/>
          </a:fontRef>
        </p:style>
      </p:cxnSp>
      <p:pic>
        <p:nvPicPr>
          <p:cNvPr id="11" name="Slika 10"/>
          <p:cNvPicPr>
            <a:picLocks noChangeAspect="1"/>
          </p:cNvPicPr>
          <p:nvPr/>
        </p:nvPicPr>
        <p:blipFill rotWithShape="1">
          <a:blip r:embed="rId2" cstate="print">
            <a:extLst>
              <a:ext uri="{28A0092B-C50C-407E-A947-70E740481C1C}">
                <a14:useLocalDpi xmlns:a14="http://schemas.microsoft.com/office/drawing/2010/main" val="0"/>
              </a:ext>
            </a:extLst>
          </a:blip>
          <a:srcRect r="63991"/>
          <a:stretch/>
        </p:blipFill>
        <p:spPr>
          <a:xfrm>
            <a:off x="4222630" y="4435076"/>
            <a:ext cx="689980" cy="774324"/>
          </a:xfrm>
          <a:prstGeom prst="rect">
            <a:avLst/>
          </a:prstGeom>
        </p:spPr>
      </p:pic>
      <p:sp>
        <p:nvSpPr>
          <p:cNvPr id="12" name="Pravokotnik 11"/>
          <p:cNvSpPr/>
          <p:nvPr/>
        </p:nvSpPr>
        <p:spPr bwMode="ltGray">
          <a:xfrm>
            <a:off x="-8760" y="1203599"/>
            <a:ext cx="9152760" cy="3307641"/>
          </a:xfrm>
          <a:prstGeom prst="rect">
            <a:avLst/>
          </a:prstGeom>
          <a:solidFill>
            <a:srgbClr val="9DA8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pic>
        <p:nvPicPr>
          <p:cNvPr id="14" name="Slika 13"/>
          <p:cNvPicPr>
            <a:picLocks noChangeAspect="1"/>
          </p:cNvPicPr>
          <p:nvPr/>
        </p:nvPicPr>
        <p:blipFill rotWithShape="1">
          <a:blip r:embed="rId3" cstate="print">
            <a:duotone>
              <a:schemeClr val="accent5">
                <a:shade val="45000"/>
                <a:satMod val="135000"/>
              </a:schemeClr>
              <a:prstClr val="white"/>
            </a:duotone>
            <a:extLst>
              <a:ext uri="{BEBA8EAE-BF5A-486C-A8C5-ECC9F3942E4B}">
                <a14:imgProps xmlns:a14="http://schemas.microsoft.com/office/drawing/2010/main">
                  <a14:imgLayer r:embed="rId4">
                    <a14:imgEffect>
                      <a14:sharpenSoften amount="25000"/>
                    </a14:imgEffect>
                    <a14:imgEffect>
                      <a14:brightnessContrast bright="20000"/>
                    </a14:imgEffect>
                  </a14:imgLayer>
                </a14:imgProps>
              </a:ext>
              <a:ext uri="{28A0092B-C50C-407E-A947-70E740481C1C}">
                <a14:useLocalDpi xmlns:a14="http://schemas.microsoft.com/office/drawing/2010/main" val="0"/>
              </a:ext>
            </a:extLst>
          </a:blip>
          <a:srcRect r="22310" b="6292"/>
          <a:stretch/>
        </p:blipFill>
        <p:spPr>
          <a:xfrm>
            <a:off x="6588224" y="1074654"/>
            <a:ext cx="2555776" cy="3565534"/>
          </a:xfrm>
          <a:prstGeom prst="rect">
            <a:avLst/>
          </a:prstGeom>
        </p:spPr>
      </p:pic>
      <p:sp>
        <p:nvSpPr>
          <p:cNvPr id="2" name="Naslov 1"/>
          <p:cNvSpPr>
            <a:spLocks noGrp="1"/>
          </p:cNvSpPr>
          <p:nvPr>
            <p:ph type="title" hasCustomPrompt="1"/>
          </p:nvPr>
        </p:nvSpPr>
        <p:spPr/>
        <p:txBody>
          <a:bodyPr/>
          <a:lstStyle>
            <a:lvl1pPr algn="l">
              <a:lnSpc>
                <a:spcPct val="80000"/>
              </a:lnSpc>
              <a:defRPr/>
            </a:lvl1pPr>
          </a:lstStyle>
          <a:p>
            <a:r>
              <a:rPr lang="sl-SI" dirty="0"/>
              <a:t>UREDITE SLOG NASLOVA MATRICE</a:t>
            </a:r>
          </a:p>
        </p:txBody>
      </p:sp>
      <p:sp>
        <p:nvSpPr>
          <p:cNvPr id="5" name="Ograda noge 4"/>
          <p:cNvSpPr>
            <a:spLocks noGrp="1"/>
          </p:cNvSpPr>
          <p:nvPr>
            <p:ph type="ftr" sz="quarter" idx="11"/>
          </p:nvPr>
        </p:nvSpPr>
        <p:spPr>
          <a:xfrm>
            <a:off x="437745" y="4744530"/>
            <a:ext cx="2895600" cy="273844"/>
          </a:xfrm>
        </p:spPr>
        <p:txBody>
          <a:bodyPr/>
          <a:lstStyle>
            <a:lvl1pPr algn="l">
              <a:defRPr/>
            </a:lvl1pPr>
          </a:lstStyle>
          <a:p>
            <a:endParaRPr lang="sl-SI"/>
          </a:p>
        </p:txBody>
      </p:sp>
      <p:sp>
        <p:nvSpPr>
          <p:cNvPr id="6" name="Ograda številke diapozitiva 5"/>
          <p:cNvSpPr>
            <a:spLocks noGrp="1"/>
          </p:cNvSpPr>
          <p:nvPr>
            <p:ph type="sldNum" sz="quarter" idx="12"/>
          </p:nvPr>
        </p:nvSpPr>
        <p:spPr>
          <a:xfrm>
            <a:off x="6876256" y="4744530"/>
            <a:ext cx="2133600" cy="273844"/>
          </a:xfrm>
        </p:spPr>
        <p:txBody>
          <a:bodyPr/>
          <a:lstStyle/>
          <a:p>
            <a:fld id="{17F0DFE4-8453-45CC-9832-F2AA39969A99}" type="slidenum">
              <a:rPr lang="sl-SI" smtClean="0"/>
              <a:pPr/>
              <a:t>‹#›</a:t>
            </a:fld>
            <a:endParaRPr lang="sl-SI"/>
          </a:p>
        </p:txBody>
      </p:sp>
      <p:sp>
        <p:nvSpPr>
          <p:cNvPr id="13" name="Ograda vsebine 2"/>
          <p:cNvSpPr>
            <a:spLocks noGrp="1"/>
          </p:cNvSpPr>
          <p:nvPr>
            <p:ph idx="1"/>
          </p:nvPr>
        </p:nvSpPr>
        <p:spPr>
          <a:xfrm>
            <a:off x="436546" y="1275606"/>
            <a:ext cx="8229600" cy="3159470"/>
          </a:xfrm>
        </p:spPr>
        <p:txBody>
          <a:bodyPr/>
          <a:lstStyle>
            <a:lvl1pPr>
              <a:defRPr>
                <a:solidFill>
                  <a:schemeClr val="bg1"/>
                </a:solidFill>
              </a:defRPr>
            </a:lvl1pPr>
            <a:lvl2pPr marL="742950" indent="-285750">
              <a:buFont typeface="Arial" panose="020B0604020202020204" pitchFamily="34" charset="0"/>
              <a:buChar char="•"/>
              <a:defRPr/>
            </a:lvl2p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sl-SI" dirty="0"/>
          </a:p>
        </p:txBody>
      </p:sp>
    </p:spTree>
    <p:extLst>
      <p:ext uri="{BB962C8B-B14F-4D97-AF65-F5344CB8AC3E}">
        <p14:creationId xmlns:p14="http://schemas.microsoft.com/office/powerpoint/2010/main" val="2064129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Naslov in vsebina_02">
    <p:spTree>
      <p:nvGrpSpPr>
        <p:cNvPr id="1" name=""/>
        <p:cNvGrpSpPr/>
        <p:nvPr/>
      </p:nvGrpSpPr>
      <p:grpSpPr>
        <a:xfrm>
          <a:off x="0" y="0"/>
          <a:ext cx="0" cy="0"/>
          <a:chOff x="0" y="0"/>
          <a:chExt cx="0" cy="0"/>
        </a:xfrm>
      </p:grpSpPr>
      <p:pic>
        <p:nvPicPr>
          <p:cNvPr id="11" name="Slika 10"/>
          <p:cNvPicPr>
            <a:picLocks noChangeAspect="1"/>
          </p:cNvPicPr>
          <p:nvPr/>
        </p:nvPicPr>
        <p:blipFill rotWithShape="1">
          <a:blip r:embed="rId2" cstate="print">
            <a:extLst>
              <a:ext uri="{28A0092B-C50C-407E-A947-70E740481C1C}">
                <a14:useLocalDpi xmlns:a14="http://schemas.microsoft.com/office/drawing/2010/main" val="0"/>
              </a:ext>
            </a:extLst>
          </a:blip>
          <a:srcRect r="63991"/>
          <a:stretch/>
        </p:blipFill>
        <p:spPr>
          <a:xfrm>
            <a:off x="4222630" y="4435076"/>
            <a:ext cx="689980" cy="774324"/>
          </a:xfrm>
          <a:prstGeom prst="rect">
            <a:avLst/>
          </a:prstGeom>
        </p:spPr>
      </p:pic>
      <p:sp>
        <p:nvSpPr>
          <p:cNvPr id="12" name="Pravokotnik 11"/>
          <p:cNvSpPr/>
          <p:nvPr/>
        </p:nvSpPr>
        <p:spPr bwMode="ltGray">
          <a:xfrm>
            <a:off x="-8760" y="1203599"/>
            <a:ext cx="9152760" cy="3307641"/>
          </a:xfrm>
          <a:prstGeom prst="rect">
            <a:avLst/>
          </a:prstGeom>
          <a:solidFill>
            <a:srgbClr val="DCE1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
        <p:nvSpPr>
          <p:cNvPr id="3" name="Ograda vsebine 2"/>
          <p:cNvSpPr>
            <a:spLocks noGrp="1"/>
          </p:cNvSpPr>
          <p:nvPr>
            <p:ph idx="1"/>
          </p:nvPr>
        </p:nvSpPr>
        <p:spPr>
          <a:xfrm>
            <a:off x="436546" y="1275606"/>
            <a:ext cx="8229600" cy="3159470"/>
          </a:xfrm>
        </p:spPr>
        <p:txBody>
          <a:bodyPr/>
          <a:lstStyle>
            <a:lvl1pPr>
              <a:defRPr>
                <a:solidFill>
                  <a:schemeClr val="tx1"/>
                </a:solidFill>
              </a:defRPr>
            </a:lvl1pPr>
            <a:lvl2pPr marL="742950" indent="-285750">
              <a:buFont typeface="Arial" panose="020B0604020202020204" pitchFamily="34" charset="0"/>
              <a:buChar char="•"/>
              <a:defRPr/>
            </a:lvl2p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sl-SI" dirty="0"/>
          </a:p>
        </p:txBody>
      </p:sp>
      <p:sp>
        <p:nvSpPr>
          <p:cNvPr id="5" name="Ograda noge 4"/>
          <p:cNvSpPr>
            <a:spLocks noGrp="1"/>
          </p:cNvSpPr>
          <p:nvPr>
            <p:ph type="ftr" sz="quarter" idx="11"/>
          </p:nvPr>
        </p:nvSpPr>
        <p:spPr>
          <a:xfrm>
            <a:off x="437745" y="4744530"/>
            <a:ext cx="2895600" cy="273844"/>
          </a:xfrm>
        </p:spPr>
        <p:txBody>
          <a:bodyPr/>
          <a:lstStyle>
            <a:lvl1pPr algn="l">
              <a:defRPr/>
            </a:lvl1pPr>
          </a:lstStyle>
          <a:p>
            <a:endParaRPr lang="sl-SI"/>
          </a:p>
        </p:txBody>
      </p:sp>
      <p:sp>
        <p:nvSpPr>
          <p:cNvPr id="6" name="Ograda številke diapozitiva 5"/>
          <p:cNvSpPr>
            <a:spLocks noGrp="1"/>
          </p:cNvSpPr>
          <p:nvPr>
            <p:ph type="sldNum" sz="quarter" idx="12"/>
          </p:nvPr>
        </p:nvSpPr>
        <p:spPr>
          <a:xfrm>
            <a:off x="6876256" y="4744530"/>
            <a:ext cx="2133600" cy="273844"/>
          </a:xfrm>
        </p:spPr>
        <p:txBody>
          <a:bodyPr/>
          <a:lstStyle/>
          <a:p>
            <a:fld id="{17F0DFE4-8453-45CC-9832-F2AA39969A99}" type="slidenum">
              <a:rPr lang="sl-SI" smtClean="0"/>
              <a:pPr/>
              <a:t>‹#›</a:t>
            </a:fld>
            <a:endParaRPr lang="sl-SI"/>
          </a:p>
        </p:txBody>
      </p:sp>
      <p:pic>
        <p:nvPicPr>
          <p:cNvPr id="13" name="Slika 12"/>
          <p:cNvPicPr>
            <a:picLocks noChangeAspect="1"/>
          </p:cNvPicPr>
          <p:nvPr/>
        </p:nvPicPr>
        <p:blipFill rotWithShape="1">
          <a:blip r:embed="rId3" cstate="print">
            <a:extLst>
              <a:ext uri="{28A0092B-C50C-407E-A947-70E740481C1C}">
                <a14:useLocalDpi xmlns:a14="http://schemas.microsoft.com/office/drawing/2010/main" val="0"/>
              </a:ext>
            </a:extLst>
          </a:blip>
          <a:srcRect r="21432" b="10174"/>
          <a:stretch/>
        </p:blipFill>
        <p:spPr>
          <a:xfrm>
            <a:off x="6588225" y="1131590"/>
            <a:ext cx="2555776" cy="3379650"/>
          </a:xfrm>
          <a:prstGeom prst="rect">
            <a:avLst/>
          </a:prstGeom>
        </p:spPr>
      </p:pic>
      <p:cxnSp>
        <p:nvCxnSpPr>
          <p:cNvPr id="9" name="Raven povezovalnik 8"/>
          <p:cNvCxnSpPr/>
          <p:nvPr/>
        </p:nvCxnSpPr>
        <p:spPr>
          <a:xfrm>
            <a:off x="-8760" y="1131590"/>
            <a:ext cx="9152760" cy="0"/>
          </a:xfrm>
          <a:prstGeom prst="line">
            <a:avLst/>
          </a:prstGeom>
          <a:ln w="57150" cmpd="thickThin">
            <a:solidFill>
              <a:srgbClr val="9DA844"/>
            </a:solidFill>
          </a:ln>
        </p:spPr>
        <p:style>
          <a:lnRef idx="1">
            <a:schemeClr val="accent1"/>
          </a:lnRef>
          <a:fillRef idx="0">
            <a:schemeClr val="accent1"/>
          </a:fillRef>
          <a:effectRef idx="0">
            <a:schemeClr val="accent1"/>
          </a:effectRef>
          <a:fontRef idx="minor">
            <a:schemeClr val="tx1"/>
          </a:fontRef>
        </p:style>
      </p:cxnSp>
      <p:sp>
        <p:nvSpPr>
          <p:cNvPr id="14" name="Naslov 1"/>
          <p:cNvSpPr>
            <a:spLocks noGrp="1"/>
          </p:cNvSpPr>
          <p:nvPr>
            <p:ph type="title" hasCustomPrompt="1"/>
          </p:nvPr>
        </p:nvSpPr>
        <p:spPr>
          <a:xfrm>
            <a:off x="457200" y="205979"/>
            <a:ext cx="8229600" cy="857250"/>
          </a:xfrm>
        </p:spPr>
        <p:txBody>
          <a:bodyPr/>
          <a:lstStyle>
            <a:lvl1pPr algn="l">
              <a:lnSpc>
                <a:spcPct val="80000"/>
              </a:lnSpc>
              <a:defRPr/>
            </a:lvl1pPr>
          </a:lstStyle>
          <a:p>
            <a:r>
              <a:rPr lang="sl-SI" dirty="0"/>
              <a:t>UREDITE SLOG NASLOVA MATRICE</a:t>
            </a:r>
          </a:p>
        </p:txBody>
      </p:sp>
    </p:spTree>
    <p:extLst>
      <p:ext uri="{BB962C8B-B14F-4D97-AF65-F5344CB8AC3E}">
        <p14:creationId xmlns:p14="http://schemas.microsoft.com/office/powerpoint/2010/main" val="39358605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Dve vsebini_01">
    <p:spTree>
      <p:nvGrpSpPr>
        <p:cNvPr id="1" name=""/>
        <p:cNvGrpSpPr/>
        <p:nvPr/>
      </p:nvGrpSpPr>
      <p:grpSpPr>
        <a:xfrm>
          <a:off x="0" y="0"/>
          <a:ext cx="0" cy="0"/>
          <a:chOff x="0" y="0"/>
          <a:chExt cx="0" cy="0"/>
        </a:xfrm>
      </p:grpSpPr>
      <p:sp>
        <p:nvSpPr>
          <p:cNvPr id="13" name="Pravokotnik 12"/>
          <p:cNvSpPr/>
          <p:nvPr/>
        </p:nvSpPr>
        <p:spPr bwMode="ltGray">
          <a:xfrm>
            <a:off x="0" y="1200734"/>
            <a:ext cx="4495612" cy="3307641"/>
          </a:xfrm>
          <a:prstGeom prst="rect">
            <a:avLst/>
          </a:prstGeom>
          <a:solidFill>
            <a:srgbClr val="9DA8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pic>
        <p:nvPicPr>
          <p:cNvPr id="16" name="Slika 15"/>
          <p:cNvPicPr>
            <a:picLocks noChangeAspect="1"/>
          </p:cNvPicPr>
          <p:nvPr/>
        </p:nvPicPr>
        <p:blipFill rotWithShape="1">
          <a:blip r:embed="rId2" cstate="print">
            <a:duotone>
              <a:schemeClr val="accent5">
                <a:shade val="45000"/>
                <a:satMod val="135000"/>
              </a:schemeClr>
              <a:prstClr val="white"/>
            </a:duotone>
            <a:extLst>
              <a:ext uri="{BEBA8EAE-BF5A-486C-A8C5-ECC9F3942E4B}">
                <a14:imgProps xmlns:a14="http://schemas.microsoft.com/office/drawing/2010/main">
                  <a14:imgLayer r:embed="rId3">
                    <a14:imgEffect>
                      <a14:sharpenSoften amount="25000"/>
                    </a14:imgEffect>
                    <a14:imgEffect>
                      <a14:brightnessContrast bright="20000"/>
                    </a14:imgEffect>
                  </a14:imgLayer>
                </a14:imgProps>
              </a:ext>
              <a:ext uri="{28A0092B-C50C-407E-A947-70E740481C1C}">
                <a14:useLocalDpi xmlns:a14="http://schemas.microsoft.com/office/drawing/2010/main" val="0"/>
              </a:ext>
            </a:extLst>
          </a:blip>
          <a:srcRect r="23388" b="6292"/>
          <a:stretch/>
        </p:blipFill>
        <p:spPr>
          <a:xfrm>
            <a:off x="1979712" y="1050243"/>
            <a:ext cx="2520280" cy="3565534"/>
          </a:xfrm>
          <a:prstGeom prst="rect">
            <a:avLst/>
          </a:prstGeom>
        </p:spPr>
      </p:pic>
      <p:sp>
        <p:nvSpPr>
          <p:cNvPr id="15" name="Pravokotnik 14"/>
          <p:cNvSpPr/>
          <p:nvPr/>
        </p:nvSpPr>
        <p:spPr bwMode="ltGray">
          <a:xfrm>
            <a:off x="4644008" y="1200734"/>
            <a:ext cx="4499992" cy="3307641"/>
          </a:xfrm>
          <a:prstGeom prst="rect">
            <a:avLst/>
          </a:prstGeom>
          <a:solidFill>
            <a:srgbClr val="9DA8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pic>
        <p:nvPicPr>
          <p:cNvPr id="14" name="Slika 13"/>
          <p:cNvPicPr>
            <a:picLocks noChangeAspect="1"/>
          </p:cNvPicPr>
          <p:nvPr/>
        </p:nvPicPr>
        <p:blipFill rotWithShape="1">
          <a:blip r:embed="rId2" cstate="print">
            <a:duotone>
              <a:schemeClr val="accent5">
                <a:shade val="45000"/>
                <a:satMod val="135000"/>
              </a:schemeClr>
              <a:prstClr val="white"/>
            </a:duotone>
            <a:extLst>
              <a:ext uri="{BEBA8EAE-BF5A-486C-A8C5-ECC9F3942E4B}">
                <a14:imgProps xmlns:a14="http://schemas.microsoft.com/office/drawing/2010/main">
                  <a14:imgLayer r:embed="rId3">
                    <a14:imgEffect>
                      <a14:sharpenSoften amount="25000"/>
                    </a14:imgEffect>
                    <a14:imgEffect>
                      <a14:brightnessContrast bright="20000"/>
                    </a14:imgEffect>
                  </a14:imgLayer>
                </a14:imgProps>
              </a:ext>
              <a:ext uri="{28A0092B-C50C-407E-A947-70E740481C1C}">
                <a14:useLocalDpi xmlns:a14="http://schemas.microsoft.com/office/drawing/2010/main" val="0"/>
              </a:ext>
            </a:extLst>
          </a:blip>
          <a:srcRect r="22310" b="6292"/>
          <a:stretch/>
        </p:blipFill>
        <p:spPr>
          <a:xfrm>
            <a:off x="6588224" y="1074654"/>
            <a:ext cx="2555776" cy="3565534"/>
          </a:xfrm>
          <a:prstGeom prst="rect">
            <a:avLst/>
          </a:prstGeom>
        </p:spPr>
      </p:pic>
      <p:cxnSp>
        <p:nvCxnSpPr>
          <p:cNvPr id="8" name="Raven povezovalnik 7"/>
          <p:cNvCxnSpPr/>
          <p:nvPr/>
        </p:nvCxnSpPr>
        <p:spPr>
          <a:xfrm>
            <a:off x="-8760" y="1131590"/>
            <a:ext cx="9152760" cy="0"/>
          </a:xfrm>
          <a:prstGeom prst="line">
            <a:avLst/>
          </a:prstGeom>
          <a:ln w="57150" cmpd="thickThin">
            <a:solidFill>
              <a:srgbClr val="9DA844"/>
            </a:solidFill>
          </a:ln>
        </p:spPr>
        <p:style>
          <a:lnRef idx="1">
            <a:schemeClr val="accent1"/>
          </a:lnRef>
          <a:fillRef idx="0">
            <a:schemeClr val="accent1"/>
          </a:fillRef>
          <a:effectRef idx="0">
            <a:schemeClr val="accent1"/>
          </a:effectRef>
          <a:fontRef idx="minor">
            <a:schemeClr val="tx1"/>
          </a:fontRef>
        </p:style>
      </p:cxnSp>
      <p:pic>
        <p:nvPicPr>
          <p:cNvPr id="9" name="Slika 8"/>
          <p:cNvPicPr>
            <a:picLocks noChangeAspect="1"/>
          </p:cNvPicPr>
          <p:nvPr/>
        </p:nvPicPr>
        <p:blipFill rotWithShape="1">
          <a:blip r:embed="rId4" cstate="print">
            <a:extLst>
              <a:ext uri="{28A0092B-C50C-407E-A947-70E740481C1C}">
                <a14:useLocalDpi xmlns:a14="http://schemas.microsoft.com/office/drawing/2010/main" val="0"/>
              </a:ext>
            </a:extLst>
          </a:blip>
          <a:srcRect r="63991"/>
          <a:stretch/>
        </p:blipFill>
        <p:spPr>
          <a:xfrm>
            <a:off x="4222630" y="4435076"/>
            <a:ext cx="689980" cy="774324"/>
          </a:xfrm>
          <a:prstGeom prst="rect">
            <a:avLst/>
          </a:prstGeom>
        </p:spPr>
      </p:pic>
      <p:sp>
        <p:nvSpPr>
          <p:cNvPr id="11" name="Ograda noge 4"/>
          <p:cNvSpPr>
            <a:spLocks noGrp="1"/>
          </p:cNvSpPr>
          <p:nvPr>
            <p:ph type="ftr" sz="quarter" idx="11"/>
          </p:nvPr>
        </p:nvSpPr>
        <p:spPr>
          <a:xfrm>
            <a:off x="437745" y="4744530"/>
            <a:ext cx="2895600" cy="273844"/>
          </a:xfrm>
        </p:spPr>
        <p:txBody>
          <a:bodyPr/>
          <a:lstStyle>
            <a:lvl1pPr algn="l">
              <a:defRPr/>
            </a:lvl1pPr>
          </a:lstStyle>
          <a:p>
            <a:endParaRPr lang="sl-SI"/>
          </a:p>
        </p:txBody>
      </p:sp>
      <p:sp>
        <p:nvSpPr>
          <p:cNvPr id="12" name="Ograda številke diapozitiva 5"/>
          <p:cNvSpPr>
            <a:spLocks noGrp="1"/>
          </p:cNvSpPr>
          <p:nvPr>
            <p:ph type="sldNum" sz="quarter" idx="12"/>
          </p:nvPr>
        </p:nvSpPr>
        <p:spPr>
          <a:xfrm>
            <a:off x="6876256" y="4744530"/>
            <a:ext cx="2133600" cy="273844"/>
          </a:xfrm>
        </p:spPr>
        <p:txBody>
          <a:bodyPr/>
          <a:lstStyle/>
          <a:p>
            <a:fld id="{17F0DFE4-8453-45CC-9832-F2AA39969A99}" type="slidenum">
              <a:rPr lang="sl-SI" smtClean="0"/>
              <a:pPr/>
              <a:t>‹#›</a:t>
            </a:fld>
            <a:endParaRPr lang="sl-SI"/>
          </a:p>
        </p:txBody>
      </p:sp>
      <p:sp>
        <p:nvSpPr>
          <p:cNvPr id="3" name="Ograda vsebine 2"/>
          <p:cNvSpPr>
            <a:spLocks noGrp="1"/>
          </p:cNvSpPr>
          <p:nvPr>
            <p:ph sz="half" idx="1"/>
          </p:nvPr>
        </p:nvSpPr>
        <p:spPr>
          <a:xfrm>
            <a:off x="467544" y="1419622"/>
            <a:ext cx="3853314" cy="2880320"/>
          </a:xfrm>
        </p:spPr>
        <p:txBody>
          <a:bodyPr/>
          <a:lstStyle>
            <a:lvl1pPr>
              <a:defRPr sz="2800">
                <a:solidFill>
                  <a:schemeClr val="bg1"/>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sl-SI" dirty="0"/>
          </a:p>
        </p:txBody>
      </p:sp>
      <p:sp>
        <p:nvSpPr>
          <p:cNvPr id="4" name="Ograda vsebine 3"/>
          <p:cNvSpPr>
            <a:spLocks noGrp="1"/>
          </p:cNvSpPr>
          <p:nvPr>
            <p:ph sz="half" idx="2"/>
          </p:nvPr>
        </p:nvSpPr>
        <p:spPr>
          <a:xfrm>
            <a:off x="5004048" y="1419622"/>
            <a:ext cx="3853314" cy="2880320"/>
          </a:xfrm>
        </p:spPr>
        <p:txBody>
          <a:bodyPr/>
          <a:lstStyle>
            <a:lvl1pPr>
              <a:defRPr sz="2800">
                <a:solidFill>
                  <a:schemeClr val="bg1"/>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sl-SI" dirty="0"/>
          </a:p>
        </p:txBody>
      </p:sp>
      <p:sp>
        <p:nvSpPr>
          <p:cNvPr id="17" name="Naslov 1"/>
          <p:cNvSpPr>
            <a:spLocks noGrp="1"/>
          </p:cNvSpPr>
          <p:nvPr>
            <p:ph type="title" hasCustomPrompt="1"/>
          </p:nvPr>
        </p:nvSpPr>
        <p:spPr>
          <a:xfrm>
            <a:off x="457200" y="205979"/>
            <a:ext cx="8363272" cy="857250"/>
          </a:xfrm>
        </p:spPr>
        <p:txBody>
          <a:bodyPr/>
          <a:lstStyle>
            <a:lvl1pPr algn="l">
              <a:lnSpc>
                <a:spcPct val="80000"/>
              </a:lnSpc>
              <a:defRPr/>
            </a:lvl1pPr>
          </a:lstStyle>
          <a:p>
            <a:r>
              <a:rPr lang="sl-SI" dirty="0"/>
              <a:t>UREDITE SLOG NASLOVA MATRICE</a:t>
            </a:r>
          </a:p>
        </p:txBody>
      </p:sp>
    </p:spTree>
    <p:extLst>
      <p:ext uri="{BB962C8B-B14F-4D97-AF65-F5344CB8AC3E}">
        <p14:creationId xmlns:p14="http://schemas.microsoft.com/office/powerpoint/2010/main" val="39830306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Dve vsebini_02">
    <p:spTree>
      <p:nvGrpSpPr>
        <p:cNvPr id="1" name=""/>
        <p:cNvGrpSpPr/>
        <p:nvPr/>
      </p:nvGrpSpPr>
      <p:grpSpPr>
        <a:xfrm>
          <a:off x="0" y="0"/>
          <a:ext cx="0" cy="0"/>
          <a:chOff x="0" y="0"/>
          <a:chExt cx="0" cy="0"/>
        </a:xfrm>
      </p:grpSpPr>
      <p:sp>
        <p:nvSpPr>
          <p:cNvPr id="13" name="Pravokotnik 12"/>
          <p:cNvSpPr/>
          <p:nvPr/>
        </p:nvSpPr>
        <p:spPr bwMode="ltGray">
          <a:xfrm>
            <a:off x="0" y="1200734"/>
            <a:ext cx="4495612" cy="3307641"/>
          </a:xfrm>
          <a:prstGeom prst="rect">
            <a:avLst/>
          </a:prstGeom>
          <a:solidFill>
            <a:srgbClr val="DCE1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
        <p:nvSpPr>
          <p:cNvPr id="15" name="Pravokotnik 14"/>
          <p:cNvSpPr/>
          <p:nvPr/>
        </p:nvSpPr>
        <p:spPr bwMode="ltGray">
          <a:xfrm>
            <a:off x="4644008" y="1200734"/>
            <a:ext cx="4499992" cy="3307641"/>
          </a:xfrm>
          <a:prstGeom prst="rect">
            <a:avLst/>
          </a:prstGeom>
          <a:solidFill>
            <a:srgbClr val="DCE1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cxnSp>
        <p:nvCxnSpPr>
          <p:cNvPr id="8" name="Raven povezovalnik 7"/>
          <p:cNvCxnSpPr/>
          <p:nvPr/>
        </p:nvCxnSpPr>
        <p:spPr>
          <a:xfrm>
            <a:off x="-8760" y="1131590"/>
            <a:ext cx="9152760" cy="0"/>
          </a:xfrm>
          <a:prstGeom prst="line">
            <a:avLst/>
          </a:prstGeom>
          <a:ln w="57150" cmpd="thickThin">
            <a:solidFill>
              <a:srgbClr val="9DA844"/>
            </a:solidFill>
          </a:ln>
        </p:spPr>
        <p:style>
          <a:lnRef idx="1">
            <a:schemeClr val="accent1"/>
          </a:lnRef>
          <a:fillRef idx="0">
            <a:schemeClr val="accent1"/>
          </a:fillRef>
          <a:effectRef idx="0">
            <a:schemeClr val="accent1"/>
          </a:effectRef>
          <a:fontRef idx="minor">
            <a:schemeClr val="tx1"/>
          </a:fontRef>
        </p:style>
      </p:cxnSp>
      <p:pic>
        <p:nvPicPr>
          <p:cNvPr id="9" name="Slika 8"/>
          <p:cNvPicPr>
            <a:picLocks noChangeAspect="1"/>
          </p:cNvPicPr>
          <p:nvPr/>
        </p:nvPicPr>
        <p:blipFill rotWithShape="1">
          <a:blip r:embed="rId2" cstate="print">
            <a:extLst>
              <a:ext uri="{28A0092B-C50C-407E-A947-70E740481C1C}">
                <a14:useLocalDpi xmlns:a14="http://schemas.microsoft.com/office/drawing/2010/main" val="0"/>
              </a:ext>
            </a:extLst>
          </a:blip>
          <a:srcRect r="63991"/>
          <a:stretch/>
        </p:blipFill>
        <p:spPr>
          <a:xfrm>
            <a:off x="4222630" y="4435076"/>
            <a:ext cx="689980" cy="774324"/>
          </a:xfrm>
          <a:prstGeom prst="rect">
            <a:avLst/>
          </a:prstGeom>
        </p:spPr>
      </p:pic>
      <p:sp>
        <p:nvSpPr>
          <p:cNvPr id="11" name="Ograda noge 4"/>
          <p:cNvSpPr>
            <a:spLocks noGrp="1"/>
          </p:cNvSpPr>
          <p:nvPr>
            <p:ph type="ftr" sz="quarter" idx="11"/>
          </p:nvPr>
        </p:nvSpPr>
        <p:spPr>
          <a:xfrm>
            <a:off x="437745" y="4744530"/>
            <a:ext cx="2895600" cy="273844"/>
          </a:xfrm>
        </p:spPr>
        <p:txBody>
          <a:bodyPr/>
          <a:lstStyle>
            <a:lvl1pPr algn="l">
              <a:defRPr/>
            </a:lvl1pPr>
          </a:lstStyle>
          <a:p>
            <a:endParaRPr lang="sl-SI"/>
          </a:p>
        </p:txBody>
      </p:sp>
      <p:sp>
        <p:nvSpPr>
          <p:cNvPr id="12" name="Ograda številke diapozitiva 5"/>
          <p:cNvSpPr>
            <a:spLocks noGrp="1"/>
          </p:cNvSpPr>
          <p:nvPr>
            <p:ph type="sldNum" sz="quarter" idx="12"/>
          </p:nvPr>
        </p:nvSpPr>
        <p:spPr>
          <a:xfrm>
            <a:off x="6876256" y="4744530"/>
            <a:ext cx="2133600" cy="273844"/>
          </a:xfrm>
        </p:spPr>
        <p:txBody>
          <a:bodyPr/>
          <a:lstStyle/>
          <a:p>
            <a:fld id="{17F0DFE4-8453-45CC-9832-F2AA39969A99}" type="slidenum">
              <a:rPr lang="sl-SI" smtClean="0"/>
              <a:pPr/>
              <a:t>‹#›</a:t>
            </a:fld>
            <a:endParaRPr lang="sl-SI"/>
          </a:p>
        </p:txBody>
      </p:sp>
      <p:pic>
        <p:nvPicPr>
          <p:cNvPr id="18" name="Slika 17"/>
          <p:cNvPicPr>
            <a:picLocks noChangeAspect="1"/>
          </p:cNvPicPr>
          <p:nvPr/>
        </p:nvPicPr>
        <p:blipFill rotWithShape="1">
          <a:blip r:embed="rId3" cstate="print">
            <a:extLst>
              <a:ext uri="{28A0092B-C50C-407E-A947-70E740481C1C}">
                <a14:useLocalDpi xmlns:a14="http://schemas.microsoft.com/office/drawing/2010/main" val="0"/>
              </a:ext>
            </a:extLst>
          </a:blip>
          <a:srcRect r="21432" b="10174"/>
          <a:stretch/>
        </p:blipFill>
        <p:spPr>
          <a:xfrm>
            <a:off x="6611976" y="1100546"/>
            <a:ext cx="2555776" cy="3379650"/>
          </a:xfrm>
          <a:prstGeom prst="rect">
            <a:avLst/>
          </a:prstGeom>
        </p:spPr>
      </p:pic>
      <p:pic>
        <p:nvPicPr>
          <p:cNvPr id="20" name="Slika 19"/>
          <p:cNvPicPr>
            <a:picLocks noChangeAspect="1"/>
          </p:cNvPicPr>
          <p:nvPr/>
        </p:nvPicPr>
        <p:blipFill rotWithShape="1">
          <a:blip r:embed="rId3" cstate="print">
            <a:extLst>
              <a:ext uri="{28A0092B-C50C-407E-A947-70E740481C1C}">
                <a14:useLocalDpi xmlns:a14="http://schemas.microsoft.com/office/drawing/2010/main" val="0"/>
              </a:ext>
            </a:extLst>
          </a:blip>
          <a:srcRect r="21432" b="10174"/>
          <a:stretch/>
        </p:blipFill>
        <p:spPr>
          <a:xfrm>
            <a:off x="1907704" y="1079916"/>
            <a:ext cx="2555776" cy="3379650"/>
          </a:xfrm>
          <a:prstGeom prst="rect">
            <a:avLst/>
          </a:prstGeom>
        </p:spPr>
      </p:pic>
      <p:sp>
        <p:nvSpPr>
          <p:cNvPr id="3" name="Ograda vsebine 2"/>
          <p:cNvSpPr>
            <a:spLocks noGrp="1"/>
          </p:cNvSpPr>
          <p:nvPr>
            <p:ph sz="half" idx="1"/>
          </p:nvPr>
        </p:nvSpPr>
        <p:spPr>
          <a:xfrm>
            <a:off x="467544" y="1419622"/>
            <a:ext cx="3853314" cy="2880320"/>
          </a:xfrm>
        </p:spPr>
        <p:txBody>
          <a:bodyPr/>
          <a:lstStyle>
            <a:lvl1pPr>
              <a:defRPr sz="2800">
                <a:solidFill>
                  <a:schemeClr val="tx1"/>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dirty="0"/>
              <a:t>Uredite sloge besedila matrice</a:t>
            </a:r>
          </a:p>
          <a:p>
            <a:pPr lvl="1"/>
            <a:r>
              <a:rPr lang="sl-SI" dirty="0"/>
              <a:t>Druga raven</a:t>
            </a:r>
          </a:p>
          <a:p>
            <a:pPr lvl="2"/>
            <a:r>
              <a:rPr lang="sl-SI" dirty="0"/>
              <a:t>Tretja raven</a:t>
            </a:r>
          </a:p>
          <a:p>
            <a:pPr lvl="3"/>
            <a:r>
              <a:rPr lang="sl-SI" dirty="0"/>
              <a:t>Četrta raven</a:t>
            </a:r>
          </a:p>
          <a:p>
            <a:pPr lvl="4"/>
            <a:r>
              <a:rPr lang="sl-SI" dirty="0"/>
              <a:t>Peta raven</a:t>
            </a:r>
          </a:p>
        </p:txBody>
      </p:sp>
      <p:sp>
        <p:nvSpPr>
          <p:cNvPr id="4" name="Ograda vsebine 3"/>
          <p:cNvSpPr>
            <a:spLocks noGrp="1"/>
          </p:cNvSpPr>
          <p:nvPr>
            <p:ph sz="half" idx="2"/>
          </p:nvPr>
        </p:nvSpPr>
        <p:spPr>
          <a:xfrm>
            <a:off x="5004048" y="1419622"/>
            <a:ext cx="3853314" cy="2880320"/>
          </a:xfrm>
        </p:spPr>
        <p:txBody>
          <a:bodyPr/>
          <a:lstStyle>
            <a:lvl1pPr>
              <a:defRPr sz="2800">
                <a:solidFill>
                  <a:schemeClr val="tx1"/>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dirty="0"/>
              <a:t>Uredite sloge besedila matrice</a:t>
            </a:r>
          </a:p>
          <a:p>
            <a:pPr lvl="1"/>
            <a:r>
              <a:rPr lang="sl-SI" dirty="0"/>
              <a:t>Druga raven</a:t>
            </a:r>
          </a:p>
          <a:p>
            <a:pPr lvl="2"/>
            <a:r>
              <a:rPr lang="sl-SI" dirty="0"/>
              <a:t>Tretja raven</a:t>
            </a:r>
          </a:p>
          <a:p>
            <a:pPr lvl="3"/>
            <a:r>
              <a:rPr lang="sl-SI" dirty="0"/>
              <a:t>Četrta raven</a:t>
            </a:r>
          </a:p>
          <a:p>
            <a:pPr lvl="4"/>
            <a:r>
              <a:rPr lang="sl-SI" dirty="0"/>
              <a:t>Peta raven</a:t>
            </a:r>
          </a:p>
        </p:txBody>
      </p:sp>
      <p:sp>
        <p:nvSpPr>
          <p:cNvPr id="21" name="Naslov 1"/>
          <p:cNvSpPr>
            <a:spLocks noGrp="1"/>
          </p:cNvSpPr>
          <p:nvPr>
            <p:ph type="title" hasCustomPrompt="1"/>
          </p:nvPr>
        </p:nvSpPr>
        <p:spPr>
          <a:xfrm>
            <a:off x="457200" y="205979"/>
            <a:ext cx="8363272" cy="857250"/>
          </a:xfrm>
        </p:spPr>
        <p:txBody>
          <a:bodyPr/>
          <a:lstStyle>
            <a:lvl1pPr algn="l">
              <a:lnSpc>
                <a:spcPct val="80000"/>
              </a:lnSpc>
              <a:defRPr/>
            </a:lvl1pPr>
          </a:lstStyle>
          <a:p>
            <a:r>
              <a:rPr lang="sl-SI" dirty="0"/>
              <a:t>UREDITE SLOG NASLOVA MATRICE</a:t>
            </a:r>
          </a:p>
        </p:txBody>
      </p:sp>
    </p:spTree>
    <p:extLst>
      <p:ext uri="{BB962C8B-B14F-4D97-AF65-F5344CB8AC3E}">
        <p14:creationId xmlns:p14="http://schemas.microsoft.com/office/powerpoint/2010/main" val="34153274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Naslov in vsebina_03">
    <p:spTree>
      <p:nvGrpSpPr>
        <p:cNvPr id="1" name=""/>
        <p:cNvGrpSpPr/>
        <p:nvPr/>
      </p:nvGrpSpPr>
      <p:grpSpPr>
        <a:xfrm>
          <a:off x="0" y="0"/>
          <a:ext cx="0" cy="0"/>
          <a:chOff x="0" y="0"/>
          <a:chExt cx="0" cy="0"/>
        </a:xfrm>
      </p:grpSpPr>
      <p:sp>
        <p:nvSpPr>
          <p:cNvPr id="17" name="Pravokotnik 16"/>
          <p:cNvSpPr/>
          <p:nvPr/>
        </p:nvSpPr>
        <p:spPr bwMode="ltGray">
          <a:xfrm>
            <a:off x="-8760" y="1"/>
            <a:ext cx="9152760" cy="4511240"/>
          </a:xfrm>
          <a:prstGeom prst="rect">
            <a:avLst/>
          </a:prstGeom>
          <a:solidFill>
            <a:srgbClr val="9DA8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cxnSp>
        <p:nvCxnSpPr>
          <p:cNvPr id="14" name="Raven povezovalnik 13"/>
          <p:cNvCxnSpPr/>
          <p:nvPr/>
        </p:nvCxnSpPr>
        <p:spPr>
          <a:xfrm>
            <a:off x="-8760" y="1131590"/>
            <a:ext cx="9152760" cy="0"/>
          </a:xfrm>
          <a:prstGeom prst="line">
            <a:avLst/>
          </a:prstGeom>
          <a:ln w="57150" cmpd="thickThin">
            <a:solidFill>
              <a:srgbClr val="FFFFFF"/>
            </a:solidFill>
          </a:ln>
        </p:spPr>
        <p:style>
          <a:lnRef idx="1">
            <a:schemeClr val="accent1"/>
          </a:lnRef>
          <a:fillRef idx="0">
            <a:schemeClr val="accent1"/>
          </a:fillRef>
          <a:effectRef idx="0">
            <a:schemeClr val="accent1"/>
          </a:effectRef>
          <a:fontRef idx="minor">
            <a:schemeClr val="tx1"/>
          </a:fontRef>
        </p:style>
      </p:cxnSp>
      <p:pic>
        <p:nvPicPr>
          <p:cNvPr id="16" name="Slika 15"/>
          <p:cNvPicPr>
            <a:picLocks noChangeAspect="1"/>
          </p:cNvPicPr>
          <p:nvPr/>
        </p:nvPicPr>
        <p:blipFill rotWithShape="1">
          <a:blip r:embed="rId2" cstate="print">
            <a:extLst>
              <a:ext uri="{28A0092B-C50C-407E-A947-70E740481C1C}">
                <a14:useLocalDpi xmlns:a14="http://schemas.microsoft.com/office/drawing/2010/main" val="0"/>
              </a:ext>
            </a:extLst>
          </a:blip>
          <a:srcRect r="63991"/>
          <a:stretch/>
        </p:blipFill>
        <p:spPr>
          <a:xfrm>
            <a:off x="4222630" y="4435076"/>
            <a:ext cx="689980" cy="774324"/>
          </a:xfrm>
          <a:prstGeom prst="rect">
            <a:avLst/>
          </a:prstGeom>
        </p:spPr>
      </p:pic>
      <p:pic>
        <p:nvPicPr>
          <p:cNvPr id="18" name="Slika 17"/>
          <p:cNvPicPr>
            <a:picLocks noChangeAspect="1"/>
          </p:cNvPicPr>
          <p:nvPr/>
        </p:nvPicPr>
        <p:blipFill rotWithShape="1">
          <a:blip r:embed="rId3" cstate="print">
            <a:duotone>
              <a:schemeClr val="accent5">
                <a:shade val="45000"/>
                <a:satMod val="135000"/>
              </a:schemeClr>
              <a:prstClr val="white"/>
            </a:duotone>
            <a:extLst>
              <a:ext uri="{BEBA8EAE-BF5A-486C-A8C5-ECC9F3942E4B}">
                <a14:imgProps xmlns:a14="http://schemas.microsoft.com/office/drawing/2010/main">
                  <a14:imgLayer r:embed="rId4">
                    <a14:imgEffect>
                      <a14:sharpenSoften amount="25000"/>
                    </a14:imgEffect>
                    <a14:imgEffect>
                      <a14:brightnessContrast bright="20000"/>
                    </a14:imgEffect>
                  </a14:imgLayer>
                </a14:imgProps>
              </a:ext>
              <a:ext uri="{28A0092B-C50C-407E-A947-70E740481C1C}">
                <a14:useLocalDpi xmlns:a14="http://schemas.microsoft.com/office/drawing/2010/main" val="0"/>
              </a:ext>
            </a:extLst>
          </a:blip>
          <a:srcRect r="22310" b="6292"/>
          <a:stretch/>
        </p:blipFill>
        <p:spPr>
          <a:xfrm>
            <a:off x="6588224" y="1074654"/>
            <a:ext cx="2555776" cy="3565534"/>
          </a:xfrm>
          <a:prstGeom prst="rect">
            <a:avLst/>
          </a:prstGeom>
        </p:spPr>
      </p:pic>
      <p:sp>
        <p:nvSpPr>
          <p:cNvPr id="21" name="Ograda noge 4"/>
          <p:cNvSpPr>
            <a:spLocks noGrp="1"/>
          </p:cNvSpPr>
          <p:nvPr>
            <p:ph type="ftr" sz="quarter" idx="11"/>
          </p:nvPr>
        </p:nvSpPr>
        <p:spPr>
          <a:xfrm>
            <a:off x="437745" y="4744530"/>
            <a:ext cx="2895600" cy="273844"/>
          </a:xfrm>
        </p:spPr>
        <p:txBody>
          <a:bodyPr/>
          <a:lstStyle>
            <a:lvl1pPr algn="l">
              <a:defRPr/>
            </a:lvl1pPr>
          </a:lstStyle>
          <a:p>
            <a:endParaRPr lang="sl-SI"/>
          </a:p>
        </p:txBody>
      </p:sp>
      <p:sp>
        <p:nvSpPr>
          <p:cNvPr id="22" name="Ograda številke diapozitiva 5"/>
          <p:cNvSpPr>
            <a:spLocks noGrp="1"/>
          </p:cNvSpPr>
          <p:nvPr>
            <p:ph type="sldNum" sz="quarter" idx="12"/>
          </p:nvPr>
        </p:nvSpPr>
        <p:spPr>
          <a:xfrm>
            <a:off x="6876256" y="4744530"/>
            <a:ext cx="2133600" cy="273844"/>
          </a:xfrm>
        </p:spPr>
        <p:txBody>
          <a:bodyPr/>
          <a:lstStyle/>
          <a:p>
            <a:fld id="{17F0DFE4-8453-45CC-9832-F2AA39969A99}" type="slidenum">
              <a:rPr lang="sl-SI" smtClean="0"/>
              <a:pPr/>
              <a:t>‹#›</a:t>
            </a:fld>
            <a:endParaRPr lang="sl-SI"/>
          </a:p>
        </p:txBody>
      </p:sp>
      <p:sp>
        <p:nvSpPr>
          <p:cNvPr id="20" name="Ograda vsebine 2"/>
          <p:cNvSpPr>
            <a:spLocks noGrp="1"/>
          </p:cNvSpPr>
          <p:nvPr>
            <p:ph idx="1"/>
          </p:nvPr>
        </p:nvSpPr>
        <p:spPr>
          <a:xfrm>
            <a:off x="436546" y="1265510"/>
            <a:ext cx="8229600" cy="3169566"/>
          </a:xfrm>
        </p:spPr>
        <p:txBody>
          <a:bodyPr/>
          <a:lstStyle>
            <a:lvl1pPr>
              <a:defRPr>
                <a:solidFill>
                  <a:schemeClr val="bg1"/>
                </a:solidFill>
              </a:defRPr>
            </a:lvl1pPr>
            <a:lvl2pPr marL="742950" indent="-285750">
              <a:buFont typeface="Arial" panose="020B0604020202020204" pitchFamily="34" charset="0"/>
              <a:buChar char="•"/>
              <a:defRPr/>
            </a:lvl2p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sl-SI" dirty="0"/>
          </a:p>
        </p:txBody>
      </p:sp>
      <p:sp>
        <p:nvSpPr>
          <p:cNvPr id="12" name="Naslov 1"/>
          <p:cNvSpPr>
            <a:spLocks noGrp="1"/>
          </p:cNvSpPr>
          <p:nvPr>
            <p:ph type="title" hasCustomPrompt="1"/>
          </p:nvPr>
        </p:nvSpPr>
        <p:spPr>
          <a:xfrm>
            <a:off x="457200" y="205979"/>
            <a:ext cx="8229600" cy="857250"/>
          </a:xfrm>
        </p:spPr>
        <p:txBody>
          <a:bodyPr/>
          <a:lstStyle>
            <a:lvl1pPr algn="l">
              <a:lnSpc>
                <a:spcPct val="80000"/>
              </a:lnSpc>
              <a:defRPr>
                <a:solidFill>
                  <a:schemeClr val="bg1"/>
                </a:solidFill>
              </a:defRPr>
            </a:lvl1pPr>
          </a:lstStyle>
          <a:p>
            <a:r>
              <a:rPr lang="sl-SI" dirty="0"/>
              <a:t>UREDITE SLOG NASLOVA MATRICE</a:t>
            </a:r>
          </a:p>
        </p:txBody>
      </p:sp>
    </p:spTree>
    <p:extLst>
      <p:ext uri="{BB962C8B-B14F-4D97-AF65-F5344CB8AC3E}">
        <p14:creationId xmlns:p14="http://schemas.microsoft.com/office/powerpoint/2010/main" val="7913893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Naslov in vsebina_04">
    <p:spTree>
      <p:nvGrpSpPr>
        <p:cNvPr id="1" name=""/>
        <p:cNvGrpSpPr/>
        <p:nvPr/>
      </p:nvGrpSpPr>
      <p:grpSpPr>
        <a:xfrm>
          <a:off x="0" y="0"/>
          <a:ext cx="0" cy="0"/>
          <a:chOff x="0" y="0"/>
          <a:chExt cx="0" cy="0"/>
        </a:xfrm>
      </p:grpSpPr>
      <p:sp>
        <p:nvSpPr>
          <p:cNvPr id="17" name="Pravokotnik 16"/>
          <p:cNvSpPr/>
          <p:nvPr/>
        </p:nvSpPr>
        <p:spPr bwMode="ltGray">
          <a:xfrm>
            <a:off x="-8760" y="1"/>
            <a:ext cx="9152760" cy="4511240"/>
          </a:xfrm>
          <a:prstGeom prst="rect">
            <a:avLst/>
          </a:prstGeom>
          <a:solidFill>
            <a:srgbClr val="DCE1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cxnSp>
        <p:nvCxnSpPr>
          <p:cNvPr id="14" name="Raven povezovalnik 13"/>
          <p:cNvCxnSpPr/>
          <p:nvPr/>
        </p:nvCxnSpPr>
        <p:spPr>
          <a:xfrm>
            <a:off x="-8760" y="1131590"/>
            <a:ext cx="9152760" cy="0"/>
          </a:xfrm>
          <a:prstGeom prst="line">
            <a:avLst/>
          </a:prstGeom>
          <a:ln w="57150" cmpd="thickThin">
            <a:solidFill>
              <a:srgbClr val="FFFFFF"/>
            </a:solidFill>
          </a:ln>
        </p:spPr>
        <p:style>
          <a:lnRef idx="1">
            <a:schemeClr val="accent1"/>
          </a:lnRef>
          <a:fillRef idx="0">
            <a:schemeClr val="accent1"/>
          </a:fillRef>
          <a:effectRef idx="0">
            <a:schemeClr val="accent1"/>
          </a:effectRef>
          <a:fontRef idx="minor">
            <a:schemeClr val="tx1"/>
          </a:fontRef>
        </p:style>
      </p:cxnSp>
      <p:pic>
        <p:nvPicPr>
          <p:cNvPr id="16" name="Slika 15"/>
          <p:cNvPicPr>
            <a:picLocks noChangeAspect="1"/>
          </p:cNvPicPr>
          <p:nvPr/>
        </p:nvPicPr>
        <p:blipFill rotWithShape="1">
          <a:blip r:embed="rId2" cstate="print">
            <a:extLst>
              <a:ext uri="{28A0092B-C50C-407E-A947-70E740481C1C}">
                <a14:useLocalDpi xmlns:a14="http://schemas.microsoft.com/office/drawing/2010/main" val="0"/>
              </a:ext>
            </a:extLst>
          </a:blip>
          <a:srcRect r="63991"/>
          <a:stretch/>
        </p:blipFill>
        <p:spPr>
          <a:xfrm>
            <a:off x="4222630" y="4435076"/>
            <a:ext cx="689980" cy="774324"/>
          </a:xfrm>
          <a:prstGeom prst="rect">
            <a:avLst/>
          </a:prstGeom>
        </p:spPr>
      </p:pic>
      <p:sp>
        <p:nvSpPr>
          <p:cNvPr id="21" name="Ograda noge 4"/>
          <p:cNvSpPr>
            <a:spLocks noGrp="1"/>
          </p:cNvSpPr>
          <p:nvPr>
            <p:ph type="ftr" sz="quarter" idx="11"/>
          </p:nvPr>
        </p:nvSpPr>
        <p:spPr>
          <a:xfrm>
            <a:off x="437745" y="4744530"/>
            <a:ext cx="2895600" cy="273844"/>
          </a:xfrm>
        </p:spPr>
        <p:txBody>
          <a:bodyPr/>
          <a:lstStyle>
            <a:lvl1pPr algn="l">
              <a:defRPr/>
            </a:lvl1pPr>
          </a:lstStyle>
          <a:p>
            <a:endParaRPr lang="sl-SI"/>
          </a:p>
        </p:txBody>
      </p:sp>
      <p:sp>
        <p:nvSpPr>
          <p:cNvPr id="22" name="Ograda številke diapozitiva 5"/>
          <p:cNvSpPr>
            <a:spLocks noGrp="1"/>
          </p:cNvSpPr>
          <p:nvPr>
            <p:ph type="sldNum" sz="quarter" idx="12"/>
          </p:nvPr>
        </p:nvSpPr>
        <p:spPr>
          <a:xfrm>
            <a:off x="6876256" y="4744530"/>
            <a:ext cx="2133600" cy="273844"/>
          </a:xfrm>
        </p:spPr>
        <p:txBody>
          <a:bodyPr/>
          <a:lstStyle/>
          <a:p>
            <a:fld id="{17F0DFE4-8453-45CC-9832-F2AA39969A99}" type="slidenum">
              <a:rPr lang="sl-SI" smtClean="0"/>
              <a:pPr/>
              <a:t>‹#›</a:t>
            </a:fld>
            <a:endParaRPr lang="sl-SI"/>
          </a:p>
        </p:txBody>
      </p:sp>
      <p:pic>
        <p:nvPicPr>
          <p:cNvPr id="12" name="Slika 11"/>
          <p:cNvPicPr>
            <a:picLocks noChangeAspect="1"/>
          </p:cNvPicPr>
          <p:nvPr/>
        </p:nvPicPr>
        <p:blipFill rotWithShape="1">
          <a:blip r:embed="rId3" cstate="print">
            <a:extLst>
              <a:ext uri="{28A0092B-C50C-407E-A947-70E740481C1C}">
                <a14:useLocalDpi xmlns:a14="http://schemas.microsoft.com/office/drawing/2010/main" val="0"/>
              </a:ext>
            </a:extLst>
          </a:blip>
          <a:srcRect r="21432" b="10174"/>
          <a:stretch/>
        </p:blipFill>
        <p:spPr>
          <a:xfrm>
            <a:off x="6588225" y="1059582"/>
            <a:ext cx="2555776" cy="3379650"/>
          </a:xfrm>
          <a:prstGeom prst="rect">
            <a:avLst/>
          </a:prstGeom>
        </p:spPr>
      </p:pic>
      <p:sp>
        <p:nvSpPr>
          <p:cNvPr id="20" name="Ograda vsebine 2"/>
          <p:cNvSpPr>
            <a:spLocks noGrp="1"/>
          </p:cNvSpPr>
          <p:nvPr>
            <p:ph idx="1"/>
          </p:nvPr>
        </p:nvSpPr>
        <p:spPr>
          <a:xfrm>
            <a:off x="436546" y="1265510"/>
            <a:ext cx="8229600" cy="3106440"/>
          </a:xfrm>
        </p:spPr>
        <p:txBody>
          <a:bodyPr/>
          <a:lstStyle>
            <a:lvl1pPr>
              <a:defRPr>
                <a:solidFill>
                  <a:schemeClr val="tx1"/>
                </a:solidFill>
              </a:defRPr>
            </a:lvl1pPr>
            <a:lvl2pPr marL="742950" indent="-285750">
              <a:buFont typeface="Arial" panose="020B0604020202020204" pitchFamily="34" charset="0"/>
              <a:buChar char="•"/>
              <a:defRPr/>
            </a:lvl2pPr>
          </a:lstStyle>
          <a:p>
            <a:pPr lvl="0"/>
            <a:r>
              <a:rPr lang="sl-SI" dirty="0"/>
              <a:t>Uredite sloge besedila matrice</a:t>
            </a:r>
          </a:p>
          <a:p>
            <a:pPr lvl="1"/>
            <a:r>
              <a:rPr lang="sl-SI" dirty="0"/>
              <a:t>Druga raven</a:t>
            </a:r>
          </a:p>
          <a:p>
            <a:pPr lvl="2"/>
            <a:r>
              <a:rPr lang="sl-SI" dirty="0"/>
              <a:t>Tretja raven</a:t>
            </a:r>
          </a:p>
          <a:p>
            <a:pPr lvl="3"/>
            <a:r>
              <a:rPr lang="sl-SI" dirty="0"/>
              <a:t>Četrta raven</a:t>
            </a:r>
          </a:p>
          <a:p>
            <a:pPr lvl="4"/>
            <a:r>
              <a:rPr lang="sl-SI" dirty="0"/>
              <a:t>Peta raven</a:t>
            </a:r>
          </a:p>
        </p:txBody>
      </p:sp>
      <p:sp>
        <p:nvSpPr>
          <p:cNvPr id="13" name="Naslov 1"/>
          <p:cNvSpPr>
            <a:spLocks noGrp="1"/>
          </p:cNvSpPr>
          <p:nvPr>
            <p:ph type="title" hasCustomPrompt="1"/>
          </p:nvPr>
        </p:nvSpPr>
        <p:spPr>
          <a:xfrm>
            <a:off x="457200" y="205979"/>
            <a:ext cx="8229600" cy="857250"/>
          </a:xfrm>
        </p:spPr>
        <p:txBody>
          <a:bodyPr/>
          <a:lstStyle>
            <a:lvl1pPr algn="l">
              <a:lnSpc>
                <a:spcPct val="80000"/>
              </a:lnSpc>
              <a:defRPr/>
            </a:lvl1pPr>
          </a:lstStyle>
          <a:p>
            <a:r>
              <a:rPr lang="sl-SI" dirty="0"/>
              <a:t>UREDITE SLOG NASLOVA MATRICE</a:t>
            </a:r>
          </a:p>
        </p:txBody>
      </p:sp>
    </p:spTree>
    <p:extLst>
      <p:ext uri="{BB962C8B-B14F-4D97-AF65-F5344CB8AC3E}">
        <p14:creationId xmlns:p14="http://schemas.microsoft.com/office/powerpoint/2010/main" val="29635433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Besedilo_01">
    <p:spTree>
      <p:nvGrpSpPr>
        <p:cNvPr id="1" name=""/>
        <p:cNvGrpSpPr/>
        <p:nvPr/>
      </p:nvGrpSpPr>
      <p:grpSpPr>
        <a:xfrm>
          <a:off x="0" y="0"/>
          <a:ext cx="0" cy="0"/>
          <a:chOff x="0" y="0"/>
          <a:chExt cx="0" cy="0"/>
        </a:xfrm>
      </p:grpSpPr>
      <p:sp>
        <p:nvSpPr>
          <p:cNvPr id="7" name="Pravokotnik 6"/>
          <p:cNvSpPr/>
          <p:nvPr/>
        </p:nvSpPr>
        <p:spPr bwMode="ltGray">
          <a:xfrm>
            <a:off x="-8760" y="1"/>
            <a:ext cx="9152760" cy="4511240"/>
          </a:xfrm>
          <a:prstGeom prst="rect">
            <a:avLst/>
          </a:prstGeom>
          <a:solidFill>
            <a:srgbClr val="9DA8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pic>
        <p:nvPicPr>
          <p:cNvPr id="10" name="Slika 9"/>
          <p:cNvPicPr>
            <a:picLocks noChangeAspect="1"/>
          </p:cNvPicPr>
          <p:nvPr/>
        </p:nvPicPr>
        <p:blipFill rotWithShape="1">
          <a:blip r:embed="rId2" cstate="print">
            <a:extLst>
              <a:ext uri="{28A0092B-C50C-407E-A947-70E740481C1C}">
                <a14:useLocalDpi xmlns:a14="http://schemas.microsoft.com/office/drawing/2010/main" val="0"/>
              </a:ext>
            </a:extLst>
          </a:blip>
          <a:srcRect r="63991"/>
          <a:stretch/>
        </p:blipFill>
        <p:spPr>
          <a:xfrm>
            <a:off x="4222630" y="4435076"/>
            <a:ext cx="689980" cy="774324"/>
          </a:xfrm>
          <a:prstGeom prst="rect">
            <a:avLst/>
          </a:prstGeom>
        </p:spPr>
      </p:pic>
      <p:pic>
        <p:nvPicPr>
          <p:cNvPr id="11" name="Slika 10"/>
          <p:cNvPicPr>
            <a:picLocks noChangeAspect="1"/>
          </p:cNvPicPr>
          <p:nvPr/>
        </p:nvPicPr>
        <p:blipFill rotWithShape="1">
          <a:blip r:embed="rId3" cstate="print">
            <a:duotone>
              <a:schemeClr val="accent5">
                <a:shade val="45000"/>
                <a:satMod val="135000"/>
              </a:schemeClr>
              <a:prstClr val="white"/>
            </a:duotone>
            <a:extLst>
              <a:ext uri="{BEBA8EAE-BF5A-486C-A8C5-ECC9F3942E4B}">
                <a14:imgProps xmlns:a14="http://schemas.microsoft.com/office/drawing/2010/main">
                  <a14:imgLayer r:embed="rId4">
                    <a14:imgEffect>
                      <a14:sharpenSoften amount="25000"/>
                    </a14:imgEffect>
                    <a14:imgEffect>
                      <a14:brightnessContrast bright="20000"/>
                    </a14:imgEffect>
                  </a14:imgLayer>
                </a14:imgProps>
              </a:ext>
              <a:ext uri="{28A0092B-C50C-407E-A947-70E740481C1C}">
                <a14:useLocalDpi xmlns:a14="http://schemas.microsoft.com/office/drawing/2010/main" val="0"/>
              </a:ext>
            </a:extLst>
          </a:blip>
          <a:srcRect r="22310" b="6292"/>
          <a:stretch/>
        </p:blipFill>
        <p:spPr>
          <a:xfrm>
            <a:off x="6588224" y="1074654"/>
            <a:ext cx="2555776" cy="3565534"/>
          </a:xfrm>
          <a:prstGeom prst="rect">
            <a:avLst/>
          </a:prstGeom>
        </p:spPr>
      </p:pic>
      <p:sp>
        <p:nvSpPr>
          <p:cNvPr id="14" name="Ograda noge 4"/>
          <p:cNvSpPr>
            <a:spLocks noGrp="1"/>
          </p:cNvSpPr>
          <p:nvPr>
            <p:ph type="ftr" sz="quarter" idx="11"/>
          </p:nvPr>
        </p:nvSpPr>
        <p:spPr>
          <a:xfrm>
            <a:off x="437745" y="4744530"/>
            <a:ext cx="2895600" cy="273844"/>
          </a:xfrm>
        </p:spPr>
        <p:txBody>
          <a:bodyPr/>
          <a:lstStyle>
            <a:lvl1pPr algn="l">
              <a:defRPr/>
            </a:lvl1pPr>
          </a:lstStyle>
          <a:p>
            <a:endParaRPr lang="sl-SI"/>
          </a:p>
        </p:txBody>
      </p:sp>
      <p:sp>
        <p:nvSpPr>
          <p:cNvPr id="15" name="Ograda številke diapozitiva 5"/>
          <p:cNvSpPr>
            <a:spLocks noGrp="1"/>
          </p:cNvSpPr>
          <p:nvPr>
            <p:ph type="sldNum" sz="quarter" idx="12"/>
          </p:nvPr>
        </p:nvSpPr>
        <p:spPr>
          <a:xfrm>
            <a:off x="6876256" y="4744530"/>
            <a:ext cx="2133600" cy="273844"/>
          </a:xfrm>
        </p:spPr>
        <p:txBody>
          <a:bodyPr/>
          <a:lstStyle/>
          <a:p>
            <a:fld id="{17F0DFE4-8453-45CC-9832-F2AA39969A99}" type="slidenum">
              <a:rPr lang="sl-SI" smtClean="0"/>
              <a:pPr/>
              <a:t>‹#›</a:t>
            </a:fld>
            <a:endParaRPr lang="sl-SI"/>
          </a:p>
        </p:txBody>
      </p:sp>
      <p:sp>
        <p:nvSpPr>
          <p:cNvPr id="13" name="Ograda vsebine 2"/>
          <p:cNvSpPr>
            <a:spLocks noGrp="1"/>
          </p:cNvSpPr>
          <p:nvPr>
            <p:ph idx="1"/>
          </p:nvPr>
        </p:nvSpPr>
        <p:spPr>
          <a:xfrm>
            <a:off x="436546" y="411511"/>
            <a:ext cx="8229600" cy="3960440"/>
          </a:xfrm>
        </p:spPr>
        <p:txBody>
          <a:bodyPr/>
          <a:lstStyle>
            <a:lvl1pPr>
              <a:defRPr>
                <a:solidFill>
                  <a:schemeClr val="bg1"/>
                </a:solidFill>
              </a:defRPr>
            </a:lvl1pPr>
            <a:lvl2pPr marL="742950" indent="-285750">
              <a:buFont typeface="Arial" panose="020B0604020202020204" pitchFamily="34" charset="0"/>
              <a:buChar char="•"/>
              <a:defRPr/>
            </a:lvl2p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sl-SI" dirty="0"/>
          </a:p>
        </p:txBody>
      </p:sp>
    </p:spTree>
    <p:extLst>
      <p:ext uri="{BB962C8B-B14F-4D97-AF65-F5344CB8AC3E}">
        <p14:creationId xmlns:p14="http://schemas.microsoft.com/office/powerpoint/2010/main" val="10182814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Besedilo_02">
    <p:spTree>
      <p:nvGrpSpPr>
        <p:cNvPr id="1" name=""/>
        <p:cNvGrpSpPr/>
        <p:nvPr/>
      </p:nvGrpSpPr>
      <p:grpSpPr>
        <a:xfrm>
          <a:off x="0" y="0"/>
          <a:ext cx="0" cy="0"/>
          <a:chOff x="0" y="0"/>
          <a:chExt cx="0" cy="0"/>
        </a:xfrm>
      </p:grpSpPr>
      <p:sp>
        <p:nvSpPr>
          <p:cNvPr id="7" name="Pravokotnik 6"/>
          <p:cNvSpPr/>
          <p:nvPr/>
        </p:nvSpPr>
        <p:spPr bwMode="ltGray">
          <a:xfrm>
            <a:off x="-8760" y="1"/>
            <a:ext cx="9152760" cy="4511240"/>
          </a:xfrm>
          <a:prstGeom prst="rect">
            <a:avLst/>
          </a:prstGeom>
          <a:solidFill>
            <a:srgbClr val="DCE1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pic>
        <p:nvPicPr>
          <p:cNvPr id="10" name="Slika 9"/>
          <p:cNvPicPr>
            <a:picLocks noChangeAspect="1"/>
          </p:cNvPicPr>
          <p:nvPr/>
        </p:nvPicPr>
        <p:blipFill rotWithShape="1">
          <a:blip r:embed="rId2" cstate="print">
            <a:extLst>
              <a:ext uri="{28A0092B-C50C-407E-A947-70E740481C1C}">
                <a14:useLocalDpi xmlns:a14="http://schemas.microsoft.com/office/drawing/2010/main" val="0"/>
              </a:ext>
            </a:extLst>
          </a:blip>
          <a:srcRect r="63991"/>
          <a:stretch/>
        </p:blipFill>
        <p:spPr>
          <a:xfrm>
            <a:off x="4222630" y="4435076"/>
            <a:ext cx="689980" cy="774324"/>
          </a:xfrm>
          <a:prstGeom prst="rect">
            <a:avLst/>
          </a:prstGeom>
        </p:spPr>
      </p:pic>
      <p:sp>
        <p:nvSpPr>
          <p:cNvPr id="14" name="Ograda noge 4"/>
          <p:cNvSpPr>
            <a:spLocks noGrp="1"/>
          </p:cNvSpPr>
          <p:nvPr>
            <p:ph type="ftr" sz="quarter" idx="11"/>
          </p:nvPr>
        </p:nvSpPr>
        <p:spPr>
          <a:xfrm>
            <a:off x="437745" y="4744530"/>
            <a:ext cx="2895600" cy="273844"/>
          </a:xfrm>
        </p:spPr>
        <p:txBody>
          <a:bodyPr/>
          <a:lstStyle>
            <a:lvl1pPr algn="l">
              <a:defRPr/>
            </a:lvl1pPr>
          </a:lstStyle>
          <a:p>
            <a:endParaRPr lang="sl-SI"/>
          </a:p>
        </p:txBody>
      </p:sp>
      <p:sp>
        <p:nvSpPr>
          <p:cNvPr id="15" name="Ograda številke diapozitiva 5"/>
          <p:cNvSpPr>
            <a:spLocks noGrp="1"/>
          </p:cNvSpPr>
          <p:nvPr>
            <p:ph type="sldNum" sz="quarter" idx="12"/>
          </p:nvPr>
        </p:nvSpPr>
        <p:spPr>
          <a:xfrm>
            <a:off x="6876256" y="4744530"/>
            <a:ext cx="2133600" cy="273844"/>
          </a:xfrm>
        </p:spPr>
        <p:txBody>
          <a:bodyPr/>
          <a:lstStyle/>
          <a:p>
            <a:fld id="{17F0DFE4-8453-45CC-9832-F2AA39969A99}" type="slidenum">
              <a:rPr lang="sl-SI" smtClean="0"/>
              <a:pPr/>
              <a:t>‹#›</a:t>
            </a:fld>
            <a:endParaRPr lang="sl-SI"/>
          </a:p>
        </p:txBody>
      </p:sp>
      <p:pic>
        <p:nvPicPr>
          <p:cNvPr id="16" name="Slika 15"/>
          <p:cNvPicPr>
            <a:picLocks noChangeAspect="1"/>
          </p:cNvPicPr>
          <p:nvPr/>
        </p:nvPicPr>
        <p:blipFill rotWithShape="1">
          <a:blip r:embed="rId3" cstate="print">
            <a:extLst>
              <a:ext uri="{28A0092B-C50C-407E-A947-70E740481C1C}">
                <a14:useLocalDpi xmlns:a14="http://schemas.microsoft.com/office/drawing/2010/main" val="0"/>
              </a:ext>
            </a:extLst>
          </a:blip>
          <a:srcRect r="21432" b="10174"/>
          <a:stretch/>
        </p:blipFill>
        <p:spPr>
          <a:xfrm>
            <a:off x="6588225" y="1059582"/>
            <a:ext cx="2555776" cy="3379650"/>
          </a:xfrm>
          <a:prstGeom prst="rect">
            <a:avLst/>
          </a:prstGeom>
        </p:spPr>
      </p:pic>
      <p:sp>
        <p:nvSpPr>
          <p:cNvPr id="13" name="Ograda vsebine 2"/>
          <p:cNvSpPr>
            <a:spLocks noGrp="1"/>
          </p:cNvSpPr>
          <p:nvPr>
            <p:ph idx="1"/>
          </p:nvPr>
        </p:nvSpPr>
        <p:spPr>
          <a:xfrm>
            <a:off x="436546" y="483519"/>
            <a:ext cx="8229600" cy="3951558"/>
          </a:xfrm>
        </p:spPr>
        <p:txBody>
          <a:bodyPr/>
          <a:lstStyle>
            <a:lvl1pPr>
              <a:defRPr>
                <a:solidFill>
                  <a:schemeClr val="tx1"/>
                </a:solidFill>
              </a:defRPr>
            </a:lvl1pPr>
            <a:lvl2pPr marL="742950" indent="-285750">
              <a:buFont typeface="Arial" panose="020B0604020202020204" pitchFamily="34" charset="0"/>
              <a:buChar char="•"/>
              <a:defRPr/>
            </a:lvl2p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sl-SI" dirty="0"/>
          </a:p>
        </p:txBody>
      </p:sp>
    </p:spTree>
    <p:extLst>
      <p:ext uri="{BB962C8B-B14F-4D97-AF65-F5344CB8AC3E}">
        <p14:creationId xmlns:p14="http://schemas.microsoft.com/office/powerpoint/2010/main" val="41721562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grada naslova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sl-SI" dirty="0"/>
              <a:t>Uredite slog naslova matrice</a:t>
            </a:r>
          </a:p>
        </p:txBody>
      </p:sp>
      <p:sp>
        <p:nvSpPr>
          <p:cNvPr id="3" name="Ograda besedila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grada datuma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92AD0CF6-F364-499E-AC94-DA6BC7B24E36}" type="datetimeFigureOut">
              <a:rPr lang="sl-SI" smtClean="0"/>
              <a:pPr/>
              <a:t>6. 05. 2026</a:t>
            </a:fld>
            <a:endParaRPr lang="sl-SI"/>
          </a:p>
        </p:txBody>
      </p:sp>
      <p:sp>
        <p:nvSpPr>
          <p:cNvPr id="5" name="Ograda noge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l-SI"/>
          </a:p>
        </p:txBody>
      </p:sp>
      <p:sp>
        <p:nvSpPr>
          <p:cNvPr id="6" name="Ograda številke diapozitiva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17F0DFE4-8453-45CC-9832-F2AA39969A99}" type="slidenum">
              <a:rPr lang="sl-SI" smtClean="0"/>
              <a:pPr/>
              <a:t>‹#›</a:t>
            </a:fld>
            <a:endParaRPr lang="sl-SI"/>
          </a:p>
        </p:txBody>
      </p:sp>
    </p:spTree>
    <p:extLst>
      <p:ext uri="{BB962C8B-B14F-4D97-AF65-F5344CB8AC3E}">
        <p14:creationId xmlns:p14="http://schemas.microsoft.com/office/powerpoint/2010/main" val="329703865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defTabSz="914400" rtl="0" eaLnBrk="1" latinLnBrk="0" hangingPunct="1">
        <a:spcBef>
          <a:spcPct val="0"/>
        </a:spcBef>
        <a:buNone/>
        <a:defRPr sz="40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gif"/><Relationship Id="rId7" Type="http://schemas.openxmlformats.org/officeDocument/2006/relationships/image" Target="../media/image11.png"/><Relationship Id="rId2" Type="http://schemas.openxmlformats.org/officeDocument/2006/relationships/image" Target="../media/image6.jpeg"/><Relationship Id="rId1" Type="http://schemas.openxmlformats.org/officeDocument/2006/relationships/slideLayout" Target="../slideLayouts/slideLayout1.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a:xfrm>
            <a:off x="3563888" y="1595427"/>
            <a:ext cx="4894312" cy="1838027"/>
          </a:xfrm>
        </p:spPr>
        <p:txBody>
          <a:bodyPr/>
          <a:lstStyle/>
          <a:p>
            <a:pPr algn="ctr"/>
            <a:r>
              <a:rPr lang="sl-SI" dirty="0"/>
              <a:t>PARTNERSTVO LAS ZASAVJE </a:t>
            </a:r>
          </a:p>
        </p:txBody>
      </p:sp>
      <p:sp>
        <p:nvSpPr>
          <p:cNvPr id="3" name="Podnaslov 2"/>
          <p:cNvSpPr>
            <a:spLocks noGrp="1"/>
          </p:cNvSpPr>
          <p:nvPr>
            <p:ph type="subTitle" idx="1"/>
          </p:nvPr>
        </p:nvSpPr>
        <p:spPr/>
        <p:txBody>
          <a:bodyPr>
            <a:noAutofit/>
          </a:bodyPr>
          <a:lstStyle/>
          <a:p>
            <a:pPr algn="ctr"/>
            <a:r>
              <a:rPr lang="sl-SI" sz="1400" dirty="0">
                <a:solidFill>
                  <a:schemeClr val="accent1">
                    <a:lumMod val="50000"/>
                  </a:schemeClr>
                </a:solidFill>
              </a:rPr>
              <a:t>SEJA ODBORA ZA RAZVOJ PODEŽELJA V OBDOBJU 2021-2027</a:t>
            </a:r>
          </a:p>
          <a:p>
            <a:pPr algn="ctr"/>
            <a:r>
              <a:rPr lang="sl-SI" sz="1400" dirty="0">
                <a:solidFill>
                  <a:schemeClr val="accent1">
                    <a:lumMod val="50000"/>
                  </a:schemeClr>
                </a:solidFill>
              </a:rPr>
              <a:t>Zagorje ob Savi, 13.5.2026</a:t>
            </a:r>
          </a:p>
        </p:txBody>
      </p:sp>
      <p:pic>
        <p:nvPicPr>
          <p:cNvPr id="5" name="Slika 4"/>
          <p:cNvPicPr>
            <a:picLocks noChangeAspect="1"/>
          </p:cNvPicPr>
          <p:nvPr/>
        </p:nvPicPr>
        <p:blipFill rotWithShape="1">
          <a:blip r:embed="rId2" cstate="print">
            <a:extLst>
              <a:ext uri="{28A0092B-C50C-407E-A947-70E740481C1C}">
                <a14:useLocalDpi xmlns:a14="http://schemas.microsoft.com/office/drawing/2010/main" val="0"/>
              </a:ext>
            </a:extLst>
          </a:blip>
          <a:srcRect r="32576"/>
          <a:stretch/>
        </p:blipFill>
        <p:spPr>
          <a:xfrm>
            <a:off x="0" y="1474820"/>
            <a:ext cx="3126442" cy="2897129"/>
          </a:xfrm>
          <a:prstGeom prst="rect">
            <a:avLst/>
          </a:prstGeom>
        </p:spPr>
      </p:pic>
      <p:pic>
        <p:nvPicPr>
          <p:cNvPr id="1034" name="Picture 10" descr="http://www.ooz-hrastnik.si/wp-content/uploads/2011/06/img152841.g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420529" y="4667437"/>
            <a:ext cx="1589162" cy="305119"/>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2"/>
          <p:cNvPicPr>
            <a:picLocks noChangeAspect="1" noChangeArrowheads="1"/>
          </p:cNvPicPr>
          <p:nvPr/>
        </p:nvPicPr>
        <p:blipFill>
          <a:blip r:embed="rId4" cstate="print"/>
          <a:srcRect/>
          <a:stretch>
            <a:fillRect/>
          </a:stretch>
        </p:blipFill>
        <p:spPr bwMode="auto">
          <a:xfrm>
            <a:off x="1539793" y="4458376"/>
            <a:ext cx="576064" cy="598220"/>
          </a:xfrm>
          <a:prstGeom prst="rect">
            <a:avLst/>
          </a:prstGeom>
          <a:noFill/>
          <a:ln w="9525">
            <a:noFill/>
            <a:miter lim="800000"/>
            <a:headEnd/>
            <a:tailEnd/>
          </a:ln>
        </p:spPr>
      </p:pic>
      <p:pic>
        <p:nvPicPr>
          <p:cNvPr id="1027" name="Picture 3"/>
          <p:cNvPicPr>
            <a:picLocks noChangeAspect="1" noChangeArrowheads="1"/>
          </p:cNvPicPr>
          <p:nvPr/>
        </p:nvPicPr>
        <p:blipFill>
          <a:blip r:embed="rId5" cstate="print"/>
          <a:srcRect/>
          <a:stretch>
            <a:fillRect/>
          </a:stretch>
        </p:blipFill>
        <p:spPr bwMode="auto">
          <a:xfrm>
            <a:off x="928890" y="4483966"/>
            <a:ext cx="452586" cy="452586"/>
          </a:xfrm>
          <a:prstGeom prst="rect">
            <a:avLst/>
          </a:prstGeom>
          <a:noFill/>
          <a:ln w="9525">
            <a:noFill/>
            <a:miter lim="800000"/>
            <a:headEnd/>
            <a:tailEnd/>
          </a:ln>
        </p:spPr>
      </p:pic>
      <p:pic>
        <p:nvPicPr>
          <p:cNvPr id="6" name="Picture 4"/>
          <p:cNvPicPr>
            <a:picLocks noChangeAspect="1" noChangeArrowheads="1"/>
          </p:cNvPicPr>
          <p:nvPr/>
        </p:nvPicPr>
        <p:blipFill>
          <a:blip r:embed="rId6" cstate="print"/>
          <a:srcRect/>
          <a:stretch>
            <a:fillRect/>
          </a:stretch>
        </p:blipFill>
        <p:spPr bwMode="auto">
          <a:xfrm>
            <a:off x="323528" y="4447962"/>
            <a:ext cx="447045" cy="524594"/>
          </a:xfrm>
          <a:prstGeom prst="rect">
            <a:avLst/>
          </a:prstGeom>
          <a:noFill/>
          <a:ln w="9525">
            <a:noFill/>
            <a:miter lim="800000"/>
            <a:headEnd/>
            <a:tailEnd/>
          </a:ln>
        </p:spPr>
      </p:pic>
      <p:pic>
        <p:nvPicPr>
          <p:cNvPr id="9" name="Slika 8">
            <a:extLst>
              <a:ext uri="{FF2B5EF4-FFF2-40B4-BE49-F238E27FC236}">
                <a16:creationId xmlns:a16="http://schemas.microsoft.com/office/drawing/2014/main" id="{118B7BDC-5ED8-AF45-D4E9-4EBF7167FC9D}"/>
              </a:ext>
            </a:extLst>
          </p:cNvPr>
          <p:cNvPicPr>
            <a:picLocks noChangeAspect="1"/>
          </p:cNvPicPr>
          <p:nvPr/>
        </p:nvPicPr>
        <p:blipFill rotWithShape="1">
          <a:blip r:embed="rId7"/>
          <a:srcRect r="13027"/>
          <a:stretch/>
        </p:blipFill>
        <p:spPr bwMode="auto">
          <a:xfrm>
            <a:off x="3242977" y="4504756"/>
            <a:ext cx="3797935" cy="505460"/>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7660244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pPr algn="ctr"/>
            <a:r>
              <a:rPr lang="sl-SI" sz="2800" b="1" dirty="0"/>
              <a:t>2. JAVNI POZIV PARTNERSTVA LAS ZASAVJE </a:t>
            </a:r>
          </a:p>
        </p:txBody>
      </p:sp>
      <p:sp>
        <p:nvSpPr>
          <p:cNvPr id="3" name="Označba mesta vsebine 2"/>
          <p:cNvSpPr>
            <a:spLocks noGrp="1"/>
          </p:cNvSpPr>
          <p:nvPr>
            <p:ph idx="1"/>
          </p:nvPr>
        </p:nvSpPr>
        <p:spPr>
          <a:xfrm>
            <a:off x="755576" y="1275606"/>
            <a:ext cx="8229600" cy="3159470"/>
          </a:xfrm>
        </p:spPr>
        <p:txBody>
          <a:bodyPr>
            <a:normAutofit/>
          </a:bodyPr>
          <a:lstStyle/>
          <a:p>
            <a:pPr marL="0" lvl="0" indent="0">
              <a:buNone/>
              <a:tabLst>
                <a:tab pos="457200" algn="l"/>
              </a:tabLst>
            </a:pPr>
            <a:r>
              <a:rPr lang="sl-SI" sz="1800" b="1" u="sng" dirty="0">
                <a:effectLst/>
                <a:latin typeface="Calibri" panose="020F0502020204030204" pitchFamily="34" charset="0"/>
                <a:ea typeface="Times New Roman" panose="02020603050405020304" pitchFamily="18" charset="0"/>
                <a:cs typeface="Times New Roman" panose="02020603050405020304" pitchFamily="18" charset="0"/>
              </a:rPr>
              <a:t>Osnovni podatki:</a:t>
            </a:r>
          </a:p>
          <a:p>
            <a:pPr marL="0" lvl="0" indent="0">
              <a:buNone/>
              <a:tabLst>
                <a:tab pos="457200" algn="l"/>
              </a:tabLst>
            </a:pPr>
            <a:r>
              <a:rPr lang="sl-SI" sz="1800" dirty="0">
                <a:latin typeface="Calibri" panose="020F0502020204030204" pitchFamily="34" charset="0"/>
                <a:ea typeface="Times New Roman" panose="02020603050405020304" pitchFamily="18" charset="0"/>
                <a:cs typeface="Times New Roman" panose="02020603050405020304" pitchFamily="18" charset="0"/>
              </a:rPr>
              <a:t>- </a:t>
            </a:r>
            <a:r>
              <a:rPr lang="sl-SI" sz="1200" b="1" dirty="0">
                <a:latin typeface="Calibri" panose="020F0502020204030204" pitchFamily="34" charset="0"/>
                <a:ea typeface="Times New Roman" panose="02020603050405020304" pitchFamily="18" charset="0"/>
                <a:cs typeface="Times New Roman" panose="02020603050405020304" pitchFamily="18" charset="0"/>
              </a:rPr>
              <a:t>Datum objave</a:t>
            </a:r>
            <a:r>
              <a:rPr lang="sl-SI" sz="1200" dirty="0">
                <a:latin typeface="Calibri" panose="020F0502020204030204" pitchFamily="34" charset="0"/>
                <a:ea typeface="Times New Roman" panose="02020603050405020304" pitchFamily="18" charset="0"/>
                <a:cs typeface="Times New Roman" panose="02020603050405020304" pitchFamily="18" charset="0"/>
              </a:rPr>
              <a:t>: 4.8.2025; </a:t>
            </a:r>
            <a:endParaRPr lang="sl-SI" sz="1200" dirty="0">
              <a:effectLst/>
              <a:latin typeface="Calibri" panose="020F0502020204030204" pitchFamily="34" charset="0"/>
              <a:ea typeface="Times New Roman" panose="02020603050405020304" pitchFamily="18" charset="0"/>
              <a:cs typeface="Times New Roman" panose="02020603050405020304" pitchFamily="18" charset="0"/>
            </a:endParaRPr>
          </a:p>
          <a:p>
            <a:pPr marL="0" lvl="0" indent="0">
              <a:buNone/>
            </a:pPr>
            <a:r>
              <a:rPr lang="sl-SI" sz="1200" dirty="0"/>
              <a:t>- </a:t>
            </a:r>
            <a:r>
              <a:rPr lang="sl-SI" sz="1200" b="1" dirty="0"/>
              <a:t>Datum zaprtja: </a:t>
            </a:r>
            <a:r>
              <a:rPr lang="sl-SI" sz="1200" dirty="0"/>
              <a:t>prvotno 15.10.2025, podaljšan do 30.10.2025; </a:t>
            </a:r>
          </a:p>
          <a:p>
            <a:pPr marL="0" lvl="0" indent="0">
              <a:buNone/>
            </a:pPr>
            <a:r>
              <a:rPr lang="sl-SI" sz="1200" dirty="0"/>
              <a:t>- </a:t>
            </a:r>
            <a:r>
              <a:rPr lang="sl-SI" sz="1200" b="1" dirty="0"/>
              <a:t>Višina razpoložljivih sredstev: </a:t>
            </a:r>
            <a:r>
              <a:rPr lang="sl-SI" sz="1200" dirty="0"/>
              <a:t>348.405,24 € za leti 2026 in 2027 iz ESRR sklada;</a:t>
            </a:r>
          </a:p>
          <a:p>
            <a:pPr marL="0" lvl="0" indent="0">
              <a:buNone/>
            </a:pPr>
            <a:r>
              <a:rPr lang="sl-SI" sz="1200" dirty="0"/>
              <a:t>- </a:t>
            </a:r>
            <a:r>
              <a:rPr lang="sl-SI" sz="1200" b="1" dirty="0"/>
              <a:t>Podprti UKREPI: </a:t>
            </a:r>
          </a:p>
          <a:p>
            <a:pPr marL="0" indent="0">
              <a:buNone/>
            </a:pPr>
            <a:r>
              <a:rPr lang="sl-SI" sz="1200" dirty="0"/>
              <a:t>U1: Razvoj trajnostnega turizma</a:t>
            </a:r>
          </a:p>
          <a:p>
            <a:pPr marL="0" indent="0">
              <a:buNone/>
            </a:pPr>
            <a:r>
              <a:rPr lang="sl-SI" sz="1200" dirty="0"/>
              <a:t>U3: Spodbujanje podjetništva na podeželju, lokalnega podjetništva in ustvarjanje novih delovnih mest</a:t>
            </a:r>
          </a:p>
          <a:p>
            <a:pPr marL="0" indent="0">
              <a:buNone/>
            </a:pPr>
            <a:r>
              <a:rPr lang="sl-SI" sz="1200" dirty="0"/>
              <a:t>U4: Boljša kakovost življenja in krepitev lokalne skupnosti</a:t>
            </a:r>
          </a:p>
          <a:p>
            <a:pPr marL="0" indent="0">
              <a:buNone/>
            </a:pPr>
            <a:r>
              <a:rPr lang="sl-SI" sz="1200" dirty="0"/>
              <a:t>U5: Ohranjanje narave in varstvo narave/okolja , ohranjanje naravne dediščine </a:t>
            </a:r>
          </a:p>
          <a:p>
            <a:pPr marL="0" indent="0">
              <a:buNone/>
            </a:pPr>
            <a:r>
              <a:rPr lang="sl-SI" sz="1200" dirty="0"/>
              <a:t>- </a:t>
            </a:r>
            <a:r>
              <a:rPr lang="sl-SI" sz="1200" b="1" dirty="0"/>
              <a:t>Vrsta podpore: </a:t>
            </a:r>
          </a:p>
          <a:p>
            <a:pPr marL="228600" indent="-228600">
              <a:buAutoNum type="alphaLcParenR"/>
            </a:pPr>
            <a:r>
              <a:rPr lang="sl-SI" sz="1200" b="1" dirty="0"/>
              <a:t>Projekti investicijske narave  </a:t>
            </a:r>
            <a:r>
              <a:rPr lang="sl-SI" sz="1200" dirty="0"/>
              <a:t>(str. naložb, opreme, zunanjih izvajalcev + pavšal v višini 20% za strošek dela),</a:t>
            </a:r>
          </a:p>
          <a:p>
            <a:pPr marL="228600" indent="-228600">
              <a:buAutoNum type="alphaLcParenR"/>
            </a:pPr>
            <a:r>
              <a:rPr lang="sl-SI" sz="1200" b="1" dirty="0"/>
              <a:t>Projekti </a:t>
            </a:r>
            <a:r>
              <a:rPr lang="sl-SI" sz="1200" b="1" dirty="0" err="1"/>
              <a:t>neinvesticijske</a:t>
            </a:r>
            <a:r>
              <a:rPr lang="sl-SI" sz="1200" b="1" dirty="0"/>
              <a:t> narave  </a:t>
            </a:r>
            <a:r>
              <a:rPr lang="sl-SI" sz="1200" dirty="0"/>
              <a:t>(neposredni str. osebja + 40% pavšal za inv. stroške); </a:t>
            </a:r>
          </a:p>
        </p:txBody>
      </p:sp>
      <p:pic>
        <p:nvPicPr>
          <p:cNvPr id="1028" name="Picture 4" descr="Ukrepi in potek slovenskega reševanja gospodarske krize | Marko Bandelli">
            <a:extLst>
              <a:ext uri="{FF2B5EF4-FFF2-40B4-BE49-F238E27FC236}">
                <a16:creationId xmlns:a16="http://schemas.microsoft.com/office/drawing/2014/main" id="{7332E174-B6B4-CDE4-A16D-C51E5D1F823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60232" y="1275606"/>
            <a:ext cx="1462510" cy="146251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316936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pPr algn="ctr"/>
            <a:r>
              <a:rPr lang="sl-SI" sz="2800" b="1" dirty="0"/>
              <a:t>REZULTATI 2. JAVNEGA POZIVA </a:t>
            </a:r>
          </a:p>
        </p:txBody>
      </p:sp>
      <p:sp>
        <p:nvSpPr>
          <p:cNvPr id="3" name="Označba mesta vsebine 2"/>
          <p:cNvSpPr>
            <a:spLocks noGrp="1"/>
          </p:cNvSpPr>
          <p:nvPr>
            <p:ph idx="1"/>
          </p:nvPr>
        </p:nvSpPr>
        <p:spPr>
          <a:xfrm>
            <a:off x="323528" y="1275606"/>
            <a:ext cx="8229600" cy="3159470"/>
          </a:xfrm>
        </p:spPr>
        <p:txBody>
          <a:bodyPr>
            <a:normAutofit fontScale="92500" lnSpcReduction="10000"/>
          </a:bodyPr>
          <a:lstStyle/>
          <a:p>
            <a:pPr marL="0" indent="0">
              <a:buNone/>
            </a:pPr>
            <a:r>
              <a:rPr lang="sl-SI" sz="2800" dirty="0">
                <a:latin typeface="Calibri" panose="020F0502020204030204" pitchFamily="34" charset="0"/>
                <a:cs typeface="Calibri" panose="020F0502020204030204" pitchFamily="34" charset="0"/>
              </a:rPr>
              <a:t>Izbranih 8 PROJEKTOV </a:t>
            </a:r>
          </a:p>
          <a:p>
            <a:pPr>
              <a:buAutoNum type="arabicPeriod"/>
            </a:pPr>
            <a:r>
              <a:rPr lang="sl-SI" sz="1600" b="1" dirty="0">
                <a:latin typeface="Calibri" panose="020F0502020204030204" pitchFamily="34" charset="0"/>
                <a:cs typeface="Calibri" panose="020F0502020204030204" pitchFamily="34" charset="0"/>
              </a:rPr>
              <a:t>Ana Dimnik – preteklost okusa, prihodnost Zasavja- 21.805,40 €</a:t>
            </a:r>
          </a:p>
          <a:p>
            <a:pPr marL="0" indent="0">
              <a:buNone/>
            </a:pPr>
            <a:r>
              <a:rPr lang="sl-SI" sz="1400" dirty="0">
                <a:latin typeface="Calibri" panose="020F0502020204030204" pitchFamily="34" charset="0"/>
                <a:cs typeface="Calibri" panose="020F0502020204030204" pitchFamily="34" charset="0"/>
              </a:rPr>
              <a:t>(krepitev dediščine Ane Dimnik preko projekta v trajno kulturno in gastronomsko ponudbo, digitalizacija dediščine in razstava, razvoj sodobnih menijev z vinskimi večeri  v gostišču Dimnik, organizacija dogodkov „Anini dnevi“, promocija in vključitev v regijske turistične pakete); </a:t>
            </a:r>
          </a:p>
          <a:p>
            <a:pPr marL="0" indent="0">
              <a:buNone/>
            </a:pPr>
            <a:r>
              <a:rPr lang="sl-SI" sz="1600" b="1" dirty="0">
                <a:latin typeface="Calibri" panose="020F0502020204030204" pitchFamily="34" charset="0"/>
                <a:cs typeface="Calibri" panose="020F0502020204030204" pitchFamily="34" charset="0"/>
              </a:rPr>
              <a:t>2. Investicija v digitalni in izobraževalni razvoj kamnoseške dejavnosti v Zasavju – 49.853,65 €</a:t>
            </a:r>
          </a:p>
          <a:p>
            <a:pPr marL="0" indent="0">
              <a:buNone/>
            </a:pPr>
            <a:r>
              <a:rPr lang="sl-SI" sz="1400" dirty="0">
                <a:latin typeface="Calibri" panose="020F0502020204030204" pitchFamily="34" charset="0"/>
                <a:cs typeface="Calibri" panose="020F0502020204030204" pitchFamily="34" charset="0"/>
              </a:rPr>
              <a:t>(nakup nove CNC rezalke in laserskega merilnega sistema za digitalizacijo in avtomatizacijo procesa izdelave izdelkov pri nosilcu projekta, nova zaposlitev CNC operaterja, nakup 3D skenerja s strani STPŠ in vključitev v strokovne module,, nabava CNC stroja s strani društva);</a:t>
            </a:r>
          </a:p>
          <a:p>
            <a:pPr marL="0" indent="0">
              <a:buNone/>
            </a:pPr>
            <a:r>
              <a:rPr lang="sl-SI" sz="1600" b="1" dirty="0">
                <a:latin typeface="Calibri" panose="020F0502020204030204" pitchFamily="34" charset="0"/>
                <a:cs typeface="Calibri" panose="020F0502020204030204" pitchFamily="34" charset="0"/>
              </a:rPr>
              <a:t>3. Zasavski okusi na kolesih – 50.000,00 €</a:t>
            </a:r>
          </a:p>
          <a:p>
            <a:pPr marL="0" indent="0">
              <a:buNone/>
            </a:pPr>
            <a:r>
              <a:rPr lang="sl-SI" sz="1400" dirty="0">
                <a:latin typeface="Calibri" panose="020F0502020204030204" pitchFamily="34" charset="0"/>
                <a:cs typeface="Calibri" panose="020F0502020204030204" pitchFamily="34" charset="0"/>
              </a:rPr>
              <a:t>(nakup promocijske prikolice s strani nosilca tudi za prodajo lokalnih specialitet okoliških kmetov, organizacija dogodka na temo promocije zasavske kulinarike „Zasavski okusi na kolesih“, društvo bo izdalo knjigo na temo življenja rudarjev, organizacija delavnic za mlade – priprava zasavskih jedi, nov produkt: štručka „Knap“- štručka, jetrnica, preliv iz medu lokalnih čebelarjev, zelje, kisla zelenjava, vzpostavitev novega delovnega mesta)</a:t>
            </a:r>
          </a:p>
        </p:txBody>
      </p:sp>
    </p:spTree>
    <p:extLst>
      <p:ext uri="{BB962C8B-B14F-4D97-AF65-F5344CB8AC3E}">
        <p14:creationId xmlns:p14="http://schemas.microsoft.com/office/powerpoint/2010/main" val="5563904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pPr algn="ctr"/>
            <a:r>
              <a:rPr lang="sl-SI" sz="2800" b="1" dirty="0"/>
              <a:t>REZULTATI 2. JAVNEGA POZIVA </a:t>
            </a:r>
          </a:p>
        </p:txBody>
      </p:sp>
      <p:sp>
        <p:nvSpPr>
          <p:cNvPr id="3" name="Označba mesta vsebine 2"/>
          <p:cNvSpPr>
            <a:spLocks noGrp="1"/>
          </p:cNvSpPr>
          <p:nvPr>
            <p:ph idx="1"/>
          </p:nvPr>
        </p:nvSpPr>
        <p:spPr/>
        <p:txBody>
          <a:bodyPr>
            <a:normAutofit/>
          </a:bodyPr>
          <a:lstStyle/>
          <a:p>
            <a:pPr marL="0" indent="0">
              <a:buNone/>
            </a:pPr>
            <a:r>
              <a:rPr lang="sl-SI" sz="1400" b="1" dirty="0">
                <a:latin typeface="Calibri" panose="020F0502020204030204" pitchFamily="34" charset="0"/>
                <a:cs typeface="Calibri" panose="020F0502020204030204" pitchFamily="34" charset="0"/>
              </a:rPr>
              <a:t>4. Razvoj trajnostnih turističnih produktov za zdravo in aktivno življenje – 36.838,90 €</a:t>
            </a:r>
          </a:p>
          <a:p>
            <a:pPr marL="0" indent="0">
              <a:buNone/>
            </a:pPr>
            <a:r>
              <a:rPr lang="sl-SI" sz="1200" dirty="0">
                <a:latin typeface="Calibri" panose="020F0502020204030204" pitchFamily="34" charset="0"/>
                <a:cs typeface="Calibri" panose="020F0502020204030204" pitchFamily="34" charset="0"/>
              </a:rPr>
              <a:t>(razvoj nove, trajnostne oblike aktivnega turizma – vzpostavitev novega sistema izposoje koles, razvoj novih vsebin na področju športnega turizma, okrepitev promocije lokalne ponudbe – izvedba kolesarskih tur po poti </a:t>
            </a:r>
            <a:r>
              <a:rPr lang="sl-SI" sz="1200" dirty="0" err="1">
                <a:latin typeface="Calibri" panose="020F0502020204030204" pitchFamily="34" charset="0"/>
                <a:cs typeface="Calibri" panose="020F0502020204030204" pitchFamily="34" charset="0"/>
              </a:rPr>
              <a:t>Kumlanka</a:t>
            </a:r>
            <a:r>
              <a:rPr lang="sl-SI" sz="1200" dirty="0">
                <a:latin typeface="Calibri" panose="020F0502020204030204" pitchFamily="34" charset="0"/>
                <a:cs typeface="Calibri" panose="020F0502020204030204" pitchFamily="34" charset="0"/>
              </a:rPr>
              <a:t> in Partizanka, zaključek projekta z dogodkom Zelena miza, ki bo izveden v duhu „eko“, „</a:t>
            </a:r>
            <a:r>
              <a:rPr lang="sl-SI" sz="1200" dirty="0" err="1">
                <a:latin typeface="Calibri" panose="020F0502020204030204" pitchFamily="34" charset="0"/>
                <a:cs typeface="Calibri" panose="020F0502020204030204" pitchFamily="34" charset="0"/>
              </a:rPr>
              <a:t>bio</a:t>
            </a:r>
            <a:r>
              <a:rPr lang="sl-SI" sz="1200" dirty="0">
                <a:latin typeface="Calibri" panose="020F0502020204030204" pitchFamily="34" charset="0"/>
                <a:cs typeface="Calibri" panose="020F0502020204030204" pitchFamily="34" charset="0"/>
              </a:rPr>
              <a:t>“, „</a:t>
            </a:r>
            <a:r>
              <a:rPr lang="sl-SI" sz="1200" dirty="0" err="1">
                <a:latin typeface="Calibri" panose="020F0502020204030204" pitchFamily="34" charset="0"/>
                <a:cs typeface="Calibri" panose="020F0502020204030204" pitchFamily="34" charset="0"/>
              </a:rPr>
              <a:t>zero</a:t>
            </a:r>
            <a:r>
              <a:rPr lang="sl-SI" sz="1200" dirty="0">
                <a:latin typeface="Calibri" panose="020F0502020204030204" pitchFamily="34" charset="0"/>
                <a:cs typeface="Calibri" panose="020F0502020204030204" pitchFamily="34" charset="0"/>
              </a:rPr>
              <a:t> </a:t>
            </a:r>
            <a:r>
              <a:rPr lang="sl-SI" sz="1200" dirty="0" err="1">
                <a:latin typeface="Calibri" panose="020F0502020204030204" pitchFamily="34" charset="0"/>
                <a:cs typeface="Calibri" panose="020F0502020204030204" pitchFamily="34" charset="0"/>
              </a:rPr>
              <a:t>waste</a:t>
            </a:r>
            <a:r>
              <a:rPr lang="sl-SI" sz="1200" dirty="0">
                <a:latin typeface="Calibri" panose="020F0502020204030204" pitchFamily="34" charset="0"/>
                <a:cs typeface="Calibri" panose="020F0502020204030204" pitchFamily="34" charset="0"/>
              </a:rPr>
              <a:t>“ pristopa).</a:t>
            </a:r>
          </a:p>
          <a:p>
            <a:pPr marL="0" indent="0">
              <a:buNone/>
            </a:pPr>
            <a:r>
              <a:rPr lang="sl-SI" sz="1400" b="1" dirty="0">
                <a:latin typeface="Calibri" panose="020F0502020204030204" pitchFamily="34" charset="0"/>
                <a:cs typeface="Calibri" panose="020F0502020204030204" pitchFamily="34" charset="0"/>
              </a:rPr>
              <a:t>5. Rudarstvo v skodelici kave – 41.565,19 €</a:t>
            </a:r>
          </a:p>
          <a:p>
            <a:pPr marL="0" indent="0">
              <a:buNone/>
            </a:pPr>
            <a:r>
              <a:rPr lang="sl-SI" sz="1200" dirty="0">
                <a:latin typeface="Calibri" panose="020F0502020204030204" pitchFamily="34" charset="0"/>
                <a:cs typeface="Calibri" panose="020F0502020204030204" pitchFamily="34" charset="0"/>
              </a:rPr>
              <a:t>(prenova gostinskega lokala s strani vodilnega partnerja z novo ponudbo – rudarska kava </a:t>
            </a:r>
            <a:r>
              <a:rPr lang="sl-SI" sz="1200" dirty="0" err="1">
                <a:latin typeface="Calibri" panose="020F0502020204030204" pitchFamily="34" charset="0"/>
                <a:cs typeface="Calibri" panose="020F0502020204030204" pitchFamily="34" charset="0"/>
              </a:rPr>
              <a:t>divka</a:t>
            </a:r>
            <a:r>
              <a:rPr lang="sl-SI" sz="1200" dirty="0">
                <a:latin typeface="Calibri" panose="020F0502020204030204" pitchFamily="34" charset="0"/>
                <a:cs typeface="Calibri" panose="020F0502020204030204" pitchFamily="34" charset="0"/>
              </a:rPr>
              <a:t> v kovinskih skodelicah z medom kot sladilom ter tematskim pecivom „</a:t>
            </a:r>
            <a:r>
              <a:rPr lang="sl-SI" sz="1200" dirty="0" err="1">
                <a:latin typeface="Calibri" panose="020F0502020204030204" pitchFamily="34" charset="0"/>
                <a:cs typeface="Calibri" panose="020F0502020204030204" pitchFamily="34" charset="0"/>
              </a:rPr>
              <a:t>kuolm</a:t>
            </a:r>
            <a:r>
              <a:rPr lang="sl-SI" sz="1200" dirty="0">
                <a:latin typeface="Calibri" panose="020F0502020204030204" pitchFamily="34" charset="0"/>
                <a:cs typeface="Calibri" panose="020F0502020204030204" pitchFamily="34" charset="0"/>
              </a:rPr>
              <a:t>“, razvoj recepture za </a:t>
            </a:r>
            <a:r>
              <a:rPr lang="sl-SI" sz="1200" dirty="0" err="1">
                <a:latin typeface="Calibri" panose="020F0502020204030204" pitchFamily="34" charset="0"/>
                <a:cs typeface="Calibri" panose="020F0502020204030204" pitchFamily="34" charset="0"/>
              </a:rPr>
              <a:t>kuolm</a:t>
            </a:r>
            <a:r>
              <a:rPr lang="sl-SI" sz="1200" dirty="0">
                <a:latin typeface="Calibri" panose="020F0502020204030204" pitchFamily="34" charset="0"/>
                <a:cs typeface="Calibri" panose="020F0502020204030204" pitchFamily="34" charset="0"/>
              </a:rPr>
              <a:t> s strani partnerja, promocija te ponudbe na lokalnih dogodkih).</a:t>
            </a:r>
          </a:p>
          <a:p>
            <a:pPr marL="0" indent="0">
              <a:buNone/>
            </a:pPr>
            <a:r>
              <a:rPr lang="sl-SI" sz="1400" b="1" dirty="0">
                <a:latin typeface="Calibri" panose="020F0502020204030204" pitchFamily="34" charset="0"/>
                <a:cs typeface="Calibri" panose="020F0502020204030204" pitchFamily="34" charset="0"/>
              </a:rPr>
              <a:t>6. L.E.N.C.A. – učni poligon za ohranjanje narave – 49.958,40 €</a:t>
            </a:r>
          </a:p>
          <a:p>
            <a:pPr marL="0" indent="0">
              <a:buNone/>
            </a:pPr>
            <a:r>
              <a:rPr lang="sl-SI" sz="1200" dirty="0">
                <a:latin typeface="Calibri" panose="020F0502020204030204" pitchFamily="34" charset="0"/>
                <a:cs typeface="Calibri" panose="020F0502020204030204" pitchFamily="34" charset="0"/>
              </a:rPr>
              <a:t>(razvoj prve celovite učne poti te vrste , kjer bo poudarek na ohranjanju narave ter učenju, poučevanju, negovanju, sodelovanju, aktivnem udejstvovanju in delovanju – LENCA  (</a:t>
            </a:r>
            <a:r>
              <a:rPr lang="sl-SI" sz="1200" dirty="0" err="1">
                <a:latin typeface="Calibri" panose="020F0502020204030204" pitchFamily="34" charset="0"/>
                <a:cs typeface="Calibri" panose="020F0502020204030204" pitchFamily="34" charset="0"/>
              </a:rPr>
              <a:t>Learn</a:t>
            </a:r>
            <a:r>
              <a:rPr lang="sl-SI" sz="1200" dirty="0">
                <a:latin typeface="Calibri" panose="020F0502020204030204" pitchFamily="34" charset="0"/>
                <a:cs typeface="Calibri" panose="020F0502020204030204" pitchFamily="34" charset="0"/>
              </a:rPr>
              <a:t>, </a:t>
            </a:r>
            <a:r>
              <a:rPr lang="sl-SI" sz="1200" dirty="0" err="1">
                <a:latin typeface="Calibri" panose="020F0502020204030204" pitchFamily="34" charset="0"/>
                <a:cs typeface="Calibri" panose="020F0502020204030204" pitchFamily="34" charset="0"/>
              </a:rPr>
              <a:t>Educate</a:t>
            </a:r>
            <a:r>
              <a:rPr lang="sl-SI" sz="1200" dirty="0">
                <a:latin typeface="Calibri" panose="020F0502020204030204" pitchFamily="34" charset="0"/>
                <a:cs typeface="Calibri" panose="020F0502020204030204" pitchFamily="34" charset="0"/>
              </a:rPr>
              <a:t>, </a:t>
            </a:r>
            <a:r>
              <a:rPr lang="sl-SI" sz="1200" dirty="0" err="1">
                <a:latin typeface="Calibri" panose="020F0502020204030204" pitchFamily="34" charset="0"/>
                <a:cs typeface="Calibri" panose="020F0502020204030204" pitchFamily="34" charset="0"/>
              </a:rPr>
              <a:t>Nurture</a:t>
            </a:r>
            <a:r>
              <a:rPr lang="sl-SI" sz="1200" dirty="0">
                <a:latin typeface="Calibri" panose="020F0502020204030204" pitchFamily="34" charset="0"/>
                <a:cs typeface="Calibri" panose="020F0502020204030204" pitchFamily="34" charset="0"/>
              </a:rPr>
              <a:t>, </a:t>
            </a:r>
            <a:r>
              <a:rPr lang="sl-SI" sz="1200" dirty="0" err="1">
                <a:latin typeface="Calibri" panose="020F0502020204030204" pitchFamily="34" charset="0"/>
                <a:cs typeface="Calibri" panose="020F0502020204030204" pitchFamily="34" charset="0"/>
              </a:rPr>
              <a:t>Collaborate</a:t>
            </a:r>
            <a:r>
              <a:rPr lang="sl-SI" sz="1200" dirty="0">
                <a:latin typeface="Calibri" panose="020F0502020204030204" pitchFamily="34" charset="0"/>
                <a:cs typeface="Calibri" panose="020F0502020204030204" pitchFamily="34" charset="0"/>
              </a:rPr>
              <a:t>, </a:t>
            </a:r>
            <a:r>
              <a:rPr lang="sl-SI" sz="1200" dirty="0" err="1">
                <a:latin typeface="Calibri" panose="020F0502020204030204" pitchFamily="34" charset="0"/>
                <a:cs typeface="Calibri" panose="020F0502020204030204" pitchFamily="34" charset="0"/>
              </a:rPr>
              <a:t>Act</a:t>
            </a:r>
            <a:r>
              <a:rPr lang="sl-SI" sz="1200" dirty="0">
                <a:latin typeface="Calibri" panose="020F0502020204030204" pitchFamily="34" charset="0"/>
                <a:cs typeface="Calibri" panose="020F0502020204030204" pitchFamily="34" charset="0"/>
              </a:rPr>
              <a:t>), glavna rdeča nit NARAVA bo povezovala vse ostale vsebine „z učenjem </a:t>
            </a:r>
            <a:r>
              <a:rPr lang="sl-SI" sz="1200" dirty="0" err="1">
                <a:latin typeface="Calibri" panose="020F0502020204030204" pitchFamily="34" charset="0"/>
                <a:cs typeface="Calibri" panose="020F0502020204030204" pitchFamily="34" charset="0"/>
              </a:rPr>
              <a:t>v,o.iz.z</a:t>
            </a:r>
            <a:r>
              <a:rPr lang="sl-SI" sz="1200" dirty="0">
                <a:latin typeface="Calibri" panose="020F0502020204030204" pitchFamily="34" charset="0"/>
                <a:cs typeface="Calibri" panose="020F0502020204030204" pitchFamily="34" charset="0"/>
              </a:rPr>
              <a:t> in za naravo“, projekt povezuje najmlajše, mlade in starejše v skupno učenje o naravi in  njeni vrednosti in zakonitostih).</a:t>
            </a:r>
          </a:p>
          <a:p>
            <a:pPr marL="0" indent="0">
              <a:buNone/>
            </a:pPr>
            <a:endParaRPr lang="sl-SI" sz="2400" dirty="0"/>
          </a:p>
          <a:p>
            <a:pPr marL="0" indent="0">
              <a:buNone/>
            </a:pPr>
            <a:endParaRPr lang="sl-SI" sz="2400" dirty="0"/>
          </a:p>
          <a:p>
            <a:pPr marL="0" indent="0">
              <a:buNone/>
            </a:pPr>
            <a:endParaRPr lang="sl-SI" sz="2400" dirty="0"/>
          </a:p>
        </p:txBody>
      </p:sp>
      <p:sp>
        <p:nvSpPr>
          <p:cNvPr id="4" name="AutoShape 2" descr="Rezultat iskanja slik za ZAPISNIK"/>
          <p:cNvSpPr>
            <a:spLocks noChangeAspect="1" noChangeArrowheads="1"/>
          </p:cNvSpPr>
          <p:nvPr/>
        </p:nvSpPr>
        <p:spPr bwMode="auto">
          <a:xfrm>
            <a:off x="4419600" y="241935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sl-SI"/>
          </a:p>
        </p:txBody>
      </p:sp>
    </p:spTree>
    <p:extLst>
      <p:ext uri="{BB962C8B-B14F-4D97-AF65-F5344CB8AC3E}">
        <p14:creationId xmlns:p14="http://schemas.microsoft.com/office/powerpoint/2010/main" val="7031485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35450" y="267494"/>
            <a:ext cx="8229600" cy="857250"/>
          </a:xfrm>
        </p:spPr>
        <p:txBody>
          <a:bodyPr>
            <a:normAutofit/>
          </a:bodyPr>
          <a:lstStyle/>
          <a:p>
            <a:pPr algn="ctr"/>
            <a:r>
              <a:rPr lang="sl-SI" sz="2800" b="1" dirty="0"/>
              <a:t>REZULTATI 2. JAVNEGA POZIVA </a:t>
            </a:r>
          </a:p>
        </p:txBody>
      </p:sp>
      <p:sp>
        <p:nvSpPr>
          <p:cNvPr id="3" name="Ograda vsebine 2"/>
          <p:cNvSpPr>
            <a:spLocks noGrp="1"/>
          </p:cNvSpPr>
          <p:nvPr>
            <p:ph idx="1"/>
          </p:nvPr>
        </p:nvSpPr>
        <p:spPr/>
        <p:txBody>
          <a:bodyPr>
            <a:normAutofit/>
          </a:bodyPr>
          <a:lstStyle/>
          <a:p>
            <a:pPr marL="0" lvl="0" indent="0">
              <a:buNone/>
            </a:pPr>
            <a:r>
              <a:rPr lang="sl-SI" sz="1400" b="1" dirty="0">
                <a:latin typeface="Calibri" panose="020F0502020204030204" pitchFamily="34" charset="0"/>
                <a:cs typeface="Calibri" panose="020F0502020204030204" pitchFamily="34" charset="0"/>
              </a:rPr>
              <a:t>7. Hostel Mlakar – od rudnika do doma – 49.999,95 €</a:t>
            </a:r>
          </a:p>
          <a:p>
            <a:pPr marL="0" lvl="0" indent="0">
              <a:buNone/>
            </a:pPr>
            <a:r>
              <a:rPr lang="sl-SI" sz="1400" dirty="0">
                <a:latin typeface="Calibri" panose="020F0502020204030204" pitchFamily="34" charset="0"/>
                <a:cs typeface="Calibri" panose="020F0502020204030204" pitchFamily="34" charset="0"/>
              </a:rPr>
              <a:t>(ureditev ene enote hostla v Mlakarjevem stanovanju in njegove okolice)</a:t>
            </a:r>
          </a:p>
          <a:p>
            <a:pPr marL="0" lvl="0" indent="0">
              <a:buNone/>
            </a:pPr>
            <a:r>
              <a:rPr lang="sl-SI" sz="1400" b="1" dirty="0">
                <a:latin typeface="Calibri" panose="020F0502020204030204" pitchFamily="34" charset="0"/>
                <a:cs typeface="Calibri" panose="020F0502020204030204" pitchFamily="34" charset="0"/>
              </a:rPr>
              <a:t>8. Skrivnosti zelišč – 49.977,46 €</a:t>
            </a:r>
          </a:p>
          <a:p>
            <a:pPr marL="0" lvl="0" indent="0" algn="just">
              <a:buNone/>
            </a:pPr>
            <a:r>
              <a:rPr lang="sl-SI" sz="1400" dirty="0">
                <a:latin typeface="Calibri" panose="020F0502020204030204" pitchFamily="34" charset="0"/>
                <a:cs typeface="Calibri" panose="020F0502020204030204" pitchFamily="34" charset="0"/>
              </a:rPr>
              <a:t>(uvajanje nove opreme in znanj za predelavo lokalnih surovin v inovativne izdelke z visoko dodano vrednostjo- nakup rotacijskega </a:t>
            </a:r>
            <a:r>
              <a:rPr lang="sl-SI" sz="1400" dirty="0" err="1">
                <a:latin typeface="Calibri" panose="020F0502020204030204" pitchFamily="34" charset="0"/>
                <a:cs typeface="Calibri" panose="020F0502020204030204" pitchFamily="34" charset="0"/>
              </a:rPr>
              <a:t>evapuratorja</a:t>
            </a:r>
            <a:r>
              <a:rPr lang="sl-SI" sz="1400" dirty="0">
                <a:latin typeface="Calibri" panose="020F0502020204030204" pitchFamily="34" charset="0"/>
                <a:cs typeface="Calibri" panose="020F0502020204030204" pitchFamily="34" charset="0"/>
              </a:rPr>
              <a:t> za pridobitev tinkture iz zelišč, sadja in medicinske konoplje in </a:t>
            </a:r>
            <a:r>
              <a:rPr lang="sl-SI" sz="1400" dirty="0" err="1">
                <a:latin typeface="Calibri" panose="020F0502020204030204" pitchFamily="34" charset="0"/>
                <a:cs typeface="Calibri" panose="020F0502020204030204" pitchFamily="34" charset="0"/>
              </a:rPr>
              <a:t>destilatorja</a:t>
            </a:r>
            <a:r>
              <a:rPr lang="sl-SI" sz="1400" dirty="0">
                <a:latin typeface="Calibri" panose="020F0502020204030204" pitchFamily="34" charset="0"/>
                <a:cs typeface="Calibri" panose="020F0502020204030204" pitchFamily="34" charset="0"/>
              </a:rPr>
              <a:t> za eterična olja in </a:t>
            </a:r>
            <a:r>
              <a:rPr lang="sl-SI" sz="1400" dirty="0" err="1">
                <a:latin typeface="Calibri" panose="020F0502020204030204" pitchFamily="34" charset="0"/>
                <a:cs typeface="Calibri" panose="020F0502020204030204" pitchFamily="34" charset="0"/>
              </a:rPr>
              <a:t>hidrolate</a:t>
            </a:r>
            <a:r>
              <a:rPr lang="sl-SI" sz="1400" dirty="0">
                <a:latin typeface="Calibri" panose="020F0502020204030204" pitchFamily="34" charset="0"/>
                <a:cs typeface="Calibri" panose="020F0502020204030204" pitchFamily="34" charset="0"/>
              </a:rPr>
              <a:t>- oprema bo v skupni rabi, izvedba usposabljanja za člane društva in druge uporabnike); </a:t>
            </a:r>
          </a:p>
        </p:txBody>
      </p:sp>
      <p:pic>
        <p:nvPicPr>
          <p:cNvPr id="2050" name="Picture 2" descr="1. Javni poziv LAS Zgornje Savinjske in Šaleške doline za izbor operacij v  okviru CLLD - luce.si">
            <a:extLst>
              <a:ext uri="{FF2B5EF4-FFF2-40B4-BE49-F238E27FC236}">
                <a16:creationId xmlns:a16="http://schemas.microsoft.com/office/drawing/2014/main" id="{F5D6C327-8718-EA13-A609-F0CADC170A7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63888" y="2931790"/>
            <a:ext cx="1440160" cy="144016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pPr algn="ctr"/>
            <a:r>
              <a:rPr lang="sl-SI" sz="2800" b="1" dirty="0"/>
              <a:t>NAJAVA 3. JAVNEGA POZIVA PARTNERSTVA LAS ZASAVJE </a:t>
            </a:r>
            <a:br>
              <a:rPr lang="sl-SI" sz="2800" dirty="0">
                <a:effectLst/>
                <a:latin typeface="Times New Roman" panose="02020603050405020304" pitchFamily="18" charset="0"/>
                <a:ea typeface="Times New Roman" panose="02020603050405020304" pitchFamily="18" charset="0"/>
              </a:rPr>
            </a:br>
            <a:endParaRPr lang="sl-SI" sz="2800" dirty="0"/>
          </a:p>
        </p:txBody>
      </p:sp>
      <p:sp>
        <p:nvSpPr>
          <p:cNvPr id="3" name="Označba mesta vsebine 2"/>
          <p:cNvSpPr>
            <a:spLocks noGrp="1"/>
          </p:cNvSpPr>
          <p:nvPr>
            <p:ph idx="1"/>
          </p:nvPr>
        </p:nvSpPr>
        <p:spPr/>
        <p:txBody>
          <a:bodyPr/>
          <a:lstStyle/>
          <a:p>
            <a:pPr marL="457200" lvl="0" indent="-457200">
              <a:buAutoNum type="arabicPeriod"/>
            </a:pPr>
            <a:r>
              <a:rPr lang="sl-SI" sz="2000" b="1" dirty="0"/>
              <a:t>Predviden datum objave: </a:t>
            </a:r>
            <a:r>
              <a:rPr lang="sl-SI" sz="2000" dirty="0"/>
              <a:t>avgust 2026</a:t>
            </a:r>
          </a:p>
          <a:p>
            <a:pPr marL="457200" lvl="0" indent="-457200">
              <a:buAutoNum type="arabicPeriod"/>
            </a:pPr>
            <a:r>
              <a:rPr lang="sl-SI" sz="2000" b="1" dirty="0"/>
              <a:t>Datum zaprtja: </a:t>
            </a:r>
            <a:r>
              <a:rPr lang="sl-SI" sz="2000" dirty="0"/>
              <a:t>oktober 2026 </a:t>
            </a:r>
          </a:p>
          <a:p>
            <a:pPr marL="0" lvl="0" indent="0">
              <a:buNone/>
            </a:pPr>
            <a:endParaRPr lang="sl-SI" sz="2000" dirty="0"/>
          </a:p>
          <a:p>
            <a:pPr marL="0" lvl="0" indent="0">
              <a:buNone/>
            </a:pPr>
            <a:r>
              <a:rPr lang="sl-SI" sz="2000" b="1" dirty="0"/>
              <a:t>3. Predvidena razpoložljiva sredstva: </a:t>
            </a:r>
          </a:p>
          <a:p>
            <a:pPr marL="0" lvl="0" indent="0">
              <a:buNone/>
            </a:pPr>
            <a:r>
              <a:rPr lang="sl-SI" sz="2000" dirty="0"/>
              <a:t>- </a:t>
            </a:r>
            <a:r>
              <a:rPr lang="sl-SI" sz="2000" b="1" dirty="0"/>
              <a:t>cca. 220.000 € iz EKSRP sklada </a:t>
            </a:r>
            <a:r>
              <a:rPr lang="sl-SI" sz="2000" dirty="0"/>
              <a:t>(cca. 130.000 € še preostanek sredstev, 90.000 € iz kvote 19.3 na osnovi spremembe SLR);</a:t>
            </a:r>
          </a:p>
          <a:p>
            <a:pPr marL="0" lvl="0" indent="0">
              <a:buNone/>
            </a:pPr>
            <a:r>
              <a:rPr lang="sl-SI" sz="2000" b="1" dirty="0"/>
              <a:t>- cca. 343.000 € iz ESRR sklada </a:t>
            </a:r>
            <a:r>
              <a:rPr lang="sl-SI" sz="2000" dirty="0"/>
              <a:t>(preostanek sredstev po SLR)</a:t>
            </a:r>
          </a:p>
          <a:p>
            <a:pPr marL="0" indent="0">
              <a:buNone/>
            </a:pPr>
            <a:endParaRPr lang="sl-SI" dirty="0"/>
          </a:p>
        </p:txBody>
      </p:sp>
      <p:sp>
        <p:nvSpPr>
          <p:cNvPr id="7" name="AutoShape 4" descr="Rezultat iskanja slik za zapisnik"/>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sl-SI"/>
          </a:p>
        </p:txBody>
      </p:sp>
      <p:sp>
        <p:nvSpPr>
          <p:cNvPr id="8" name="AutoShape 6" descr="Rezultat iskanja slik za zapisnik"/>
          <p:cNvSpPr>
            <a:spLocks noChangeAspect="1" noChangeArrowheads="1"/>
          </p:cNvSpPr>
          <p:nvPr/>
        </p:nvSpPr>
        <p:spPr bwMode="auto">
          <a:xfrm flipH="1" flipV="1">
            <a:off x="-152546" y="-452586"/>
            <a:ext cx="460521" cy="460523"/>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sl-SI"/>
          </a:p>
        </p:txBody>
      </p:sp>
      <p:pic>
        <p:nvPicPr>
          <p:cNvPr id="4" name="Slika 3">
            <a:extLst>
              <a:ext uri="{FF2B5EF4-FFF2-40B4-BE49-F238E27FC236}">
                <a16:creationId xmlns:a16="http://schemas.microsoft.com/office/drawing/2014/main" id="{FDEAD268-B48D-EF59-65E4-14C4DFDF7CB7}"/>
              </a:ext>
            </a:extLst>
          </p:cNvPr>
          <p:cNvPicPr>
            <a:picLocks noChangeAspect="1"/>
          </p:cNvPicPr>
          <p:nvPr/>
        </p:nvPicPr>
        <p:blipFill>
          <a:blip r:embed="rId2"/>
          <a:stretch>
            <a:fillRect/>
          </a:stretch>
        </p:blipFill>
        <p:spPr>
          <a:xfrm>
            <a:off x="5724128" y="843558"/>
            <a:ext cx="1800200" cy="1800200"/>
          </a:xfrm>
          <a:prstGeom prst="rect">
            <a:avLst/>
          </a:prstGeom>
        </p:spPr>
      </p:pic>
    </p:spTree>
    <p:extLst>
      <p:ext uri="{BB962C8B-B14F-4D97-AF65-F5344CB8AC3E}">
        <p14:creationId xmlns:p14="http://schemas.microsoft.com/office/powerpoint/2010/main" val="16316535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p:txBody>
          <a:bodyPr/>
          <a:lstStyle/>
          <a:p>
            <a:r>
              <a:rPr lang="sl-SI" dirty="0"/>
              <a:t>Hvala za pozornost!</a:t>
            </a:r>
          </a:p>
        </p:txBody>
      </p:sp>
      <p:sp>
        <p:nvSpPr>
          <p:cNvPr id="3" name="Podnaslov 2"/>
          <p:cNvSpPr>
            <a:spLocks noGrp="1"/>
          </p:cNvSpPr>
          <p:nvPr>
            <p:ph type="subTitle" idx="1"/>
          </p:nvPr>
        </p:nvSpPr>
        <p:spPr/>
        <p:txBody>
          <a:bodyPr>
            <a:normAutofit fontScale="85000" lnSpcReduction="20000"/>
          </a:bodyPr>
          <a:lstStyle/>
          <a:p>
            <a:r>
              <a:rPr lang="sl-SI" dirty="0"/>
              <a:t>KONTAKT: </a:t>
            </a:r>
          </a:p>
          <a:p>
            <a:r>
              <a:rPr lang="sl-SI" dirty="0"/>
              <a:t>Telefon: 03/56 32 -960</a:t>
            </a:r>
          </a:p>
          <a:p>
            <a:r>
              <a:rPr lang="sl-SI" dirty="0" err="1"/>
              <a:t>Mobi</a:t>
            </a:r>
            <a:r>
              <a:rPr lang="sl-SI" dirty="0"/>
              <a:t>: 070/507-578</a:t>
            </a:r>
          </a:p>
          <a:p>
            <a:r>
              <a:rPr lang="sl-SI" dirty="0"/>
              <a:t>Spletna stran: www.las-zasavje.eu</a:t>
            </a:r>
          </a:p>
          <a:p>
            <a:r>
              <a:rPr lang="sl-SI" dirty="0"/>
              <a:t>E-mail</a:t>
            </a:r>
            <a:r>
              <a:rPr lang="sl-SI"/>
              <a:t>: partnerstvo@las-zasavje.eu</a:t>
            </a:r>
            <a:endParaRPr lang="sl-SI" dirty="0"/>
          </a:p>
        </p:txBody>
      </p:sp>
      <p:pic>
        <p:nvPicPr>
          <p:cNvPr id="4" name="Slika 3" descr="C:\Users\Maša\AppData\Local\Microsoft\Windows\INetCache\Content.MSO\331DEA4C.tmp">
            <a:extLst>
              <a:ext uri="{FF2B5EF4-FFF2-40B4-BE49-F238E27FC236}">
                <a16:creationId xmlns:a16="http://schemas.microsoft.com/office/drawing/2014/main" id="{573862F3-A9CB-442E-B509-E13578A6F520}"/>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259632" y="195486"/>
            <a:ext cx="1152128" cy="1008112"/>
          </a:xfrm>
          <a:prstGeom prst="rect">
            <a:avLst/>
          </a:prstGeom>
          <a:noFill/>
          <a:ln>
            <a:noFill/>
          </a:ln>
        </p:spPr>
      </p:pic>
    </p:spTree>
    <p:extLst>
      <p:ext uri="{BB962C8B-B14F-4D97-AF65-F5344CB8AC3E}">
        <p14:creationId xmlns:p14="http://schemas.microsoft.com/office/powerpoint/2010/main" val="1065726995"/>
      </p:ext>
    </p:extLst>
  </p:cSld>
  <p:clrMapOvr>
    <a:masterClrMapping/>
  </p:clrMapOvr>
</p:sld>
</file>

<file path=ppt/theme/theme1.xml><?xml version="1.0" encoding="utf-8"?>
<a:theme xmlns:a="http://schemas.openxmlformats.org/drawingml/2006/main" name="LAS">
  <a:themeElements>
    <a:clrScheme name="Po meri 24">
      <a:dk1>
        <a:sysClr val="windowText" lastClr="000000"/>
      </a:dk1>
      <a:lt1>
        <a:sysClr val="window" lastClr="FFFFFF"/>
      </a:lt1>
      <a:dk2>
        <a:srgbClr val="564B3C"/>
      </a:dk2>
      <a:lt2>
        <a:srgbClr val="ECEDD1"/>
      </a:lt2>
      <a:accent1>
        <a:srgbClr val="9DA844"/>
      </a:accent1>
      <a:accent2>
        <a:srgbClr val="77462B"/>
      </a:accent2>
      <a:accent3>
        <a:srgbClr val="B5AE53"/>
      </a:accent3>
      <a:accent4>
        <a:srgbClr val="848058"/>
      </a:accent4>
      <a:accent5>
        <a:srgbClr val="E8B54D"/>
      </a:accent5>
      <a:accent6>
        <a:srgbClr val="6A4E4E"/>
      </a:accent6>
      <a:hlink>
        <a:srgbClr val="A23A28"/>
      </a:hlink>
      <a:folHlink>
        <a:srgbClr val="A5947E"/>
      </a:folHlink>
    </a:clrScheme>
    <a:fontScheme name="Currency">
      <a:majorFont>
        <a:latin typeface="Constantia"/>
        <a:ea typeface=""/>
        <a:cs typeface=""/>
        <a:font script="Jpan" typeface="HGS明朝E"/>
        <a:font script="Hang" typeface="맑은 고딕"/>
        <a:font script="Hans" typeface="华文楷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S明朝E"/>
        <a:font script="Hang" typeface="맑은 고딕"/>
        <a:font script="Hans" typeface="华文楷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isar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ova tema">
  <a:themeElements>
    <a:clrScheme name="Pisarn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isarna">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ova tema">
  <a:themeElements>
    <a:clrScheme name="Pisarn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isar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isar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4163</TotalTime>
  <Words>769</Words>
  <Application>Microsoft Office PowerPoint</Application>
  <PresentationFormat>Diaprojekcija na zaslonu (16:9)</PresentationFormat>
  <Paragraphs>50</Paragraphs>
  <Slides>7</Slides>
  <Notes>0</Notes>
  <HiddenSlides>0</HiddenSlides>
  <MMClips>0</MMClips>
  <ScaleCrop>false</ScaleCrop>
  <HeadingPairs>
    <vt:vector size="6" baseType="variant">
      <vt:variant>
        <vt:lpstr>Uporabljene pisave</vt:lpstr>
      </vt:variant>
      <vt:variant>
        <vt:i4>4</vt:i4>
      </vt:variant>
      <vt:variant>
        <vt:lpstr>Tema</vt:lpstr>
      </vt:variant>
      <vt:variant>
        <vt:i4>1</vt:i4>
      </vt:variant>
      <vt:variant>
        <vt:lpstr>Naslovi diapozitivov</vt:lpstr>
      </vt:variant>
      <vt:variant>
        <vt:i4>7</vt:i4>
      </vt:variant>
    </vt:vector>
  </HeadingPairs>
  <TitlesOfParts>
    <vt:vector size="12" baseType="lpstr">
      <vt:lpstr>Arial</vt:lpstr>
      <vt:lpstr>Calibri</vt:lpstr>
      <vt:lpstr>Constantia</vt:lpstr>
      <vt:lpstr>Times New Roman</vt:lpstr>
      <vt:lpstr>LAS</vt:lpstr>
      <vt:lpstr>PARTNERSTVO LAS ZASAVJE </vt:lpstr>
      <vt:lpstr>2. JAVNI POZIV PARTNERSTVA LAS ZASAVJE </vt:lpstr>
      <vt:lpstr>REZULTATI 2. JAVNEGA POZIVA </vt:lpstr>
      <vt:lpstr>REZULTATI 2. JAVNEGA POZIVA </vt:lpstr>
      <vt:lpstr>REZULTATI 2. JAVNEGA POZIVA </vt:lpstr>
      <vt:lpstr>NAJAVA 3. JAVNEGA POZIVA PARTNERSTVA LAS ZASAVJE  </vt:lpstr>
      <vt:lpstr>Hvala za pozornost!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PowerPointova predstavitev</dc:title>
  <dc:creator>Natasa Gala</dc:creator>
  <cp:lastModifiedBy>partnerstvo@las-zasavje.eu</cp:lastModifiedBy>
  <cp:revision>260</cp:revision>
  <cp:lastPrinted>2017-04-20T09:51:48Z</cp:lastPrinted>
  <dcterms:created xsi:type="dcterms:W3CDTF">2016-04-21T10:48:39Z</dcterms:created>
  <dcterms:modified xsi:type="dcterms:W3CDTF">2026-05-06T06:14:28Z</dcterms:modified>
</cp:coreProperties>
</file>