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4" r:id="rId1"/>
  </p:sldMasterIdLst>
  <p:handoutMasterIdLst>
    <p:handoutMasterId r:id="rId15"/>
  </p:handoutMasterIdLst>
  <p:sldIdLst>
    <p:sldId id="256" r:id="rId2"/>
    <p:sldId id="257" r:id="rId3"/>
    <p:sldId id="258" r:id="rId4"/>
    <p:sldId id="259" r:id="rId5"/>
    <p:sldId id="260" r:id="rId6"/>
    <p:sldId id="269" r:id="rId7"/>
    <p:sldId id="262" r:id="rId8"/>
    <p:sldId id="263" r:id="rId9"/>
    <p:sldId id="264" r:id="rId10"/>
    <p:sldId id="265" r:id="rId11"/>
    <p:sldId id="266" r:id="rId12"/>
    <p:sldId id="267" r:id="rId13"/>
    <p:sldId id="268" r:id="rId14"/>
  </p:sldIdLst>
  <p:sldSz cx="9144000" cy="6858000" type="screen4x3"/>
  <p:notesSz cx="6858000" cy="9144000"/>
  <p:defaultText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72" d="100"/>
          <a:sy n="72" d="100"/>
        </p:scale>
        <p:origin x="1752"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grada glav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l-SI"/>
          </a:p>
        </p:txBody>
      </p:sp>
      <p:sp>
        <p:nvSpPr>
          <p:cNvPr id="3" name="Ograda datum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E4E5012-5984-4EA7-BB32-05B4C4C146B2}" type="datetimeFigureOut">
              <a:rPr lang="sl-SI" smtClean="0"/>
              <a:pPr/>
              <a:t>7. 12. 2017</a:t>
            </a:fld>
            <a:endParaRPr lang="sl-SI"/>
          </a:p>
        </p:txBody>
      </p:sp>
      <p:sp>
        <p:nvSpPr>
          <p:cNvPr id="4" name="Ograda no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sl-SI"/>
          </a:p>
        </p:txBody>
      </p:sp>
      <p:sp>
        <p:nvSpPr>
          <p:cNvPr id="5" name="Ograda številke diapoz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F282DCC-FD74-4E7A-B6D9-6F0649F5EA5E}" type="slidenum">
              <a:rPr lang="sl-SI" smtClean="0"/>
              <a:pPr/>
              <a:t>‹#›</a:t>
            </a:fld>
            <a:endParaRPr lang="sl-SI"/>
          </a:p>
        </p:txBody>
      </p:sp>
    </p:spTree>
    <p:extLst>
      <p:ext uri="{BB962C8B-B14F-4D97-AF65-F5344CB8AC3E}">
        <p14:creationId xmlns:p14="http://schemas.microsoft.com/office/powerpoint/2010/main" val="52142070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diapozitiv">
    <p:bg>
      <p:bgRef idx="1002">
        <a:schemeClr val="bg2"/>
      </p:bgRef>
    </p:bg>
    <p:spTree>
      <p:nvGrpSpPr>
        <p:cNvPr id="1" name=""/>
        <p:cNvGrpSpPr/>
        <p:nvPr/>
      </p:nvGrpSpPr>
      <p:grpSpPr>
        <a:xfrm>
          <a:off x="0" y="0"/>
          <a:ext cx="0" cy="0"/>
          <a:chOff x="0" y="0"/>
          <a:chExt cx="0" cy="0"/>
        </a:xfrm>
      </p:grpSpPr>
      <p:sp>
        <p:nvSpPr>
          <p:cNvPr id="9" name="Naslov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sl-SI"/>
              <a:t>Kliknite, če želite urediti slog naslova matrice</a:t>
            </a:r>
            <a:endParaRPr kumimoji="0" lang="en-US"/>
          </a:p>
        </p:txBody>
      </p:sp>
      <p:sp>
        <p:nvSpPr>
          <p:cNvPr id="17" name="Podnaslov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sl-SI"/>
              <a:t>Kliknite, če želite urediti slog podnaslova matrice</a:t>
            </a:r>
            <a:endParaRPr kumimoji="0" lang="en-US"/>
          </a:p>
        </p:txBody>
      </p:sp>
      <p:sp>
        <p:nvSpPr>
          <p:cNvPr id="30" name="Ograda datuma 29"/>
          <p:cNvSpPr>
            <a:spLocks noGrp="1"/>
          </p:cNvSpPr>
          <p:nvPr>
            <p:ph type="dt" sz="half" idx="10"/>
          </p:nvPr>
        </p:nvSpPr>
        <p:spPr/>
        <p:txBody>
          <a:bodyPr/>
          <a:lstStyle/>
          <a:p>
            <a:fld id="{0955F56B-8B12-450F-9039-3B1E09B4913F}" type="datetimeFigureOut">
              <a:rPr lang="sl-SI" smtClean="0"/>
              <a:pPr/>
              <a:t>7. 12. 2017</a:t>
            </a:fld>
            <a:endParaRPr lang="sl-SI"/>
          </a:p>
        </p:txBody>
      </p:sp>
      <p:sp>
        <p:nvSpPr>
          <p:cNvPr id="19" name="Ograda noge 18"/>
          <p:cNvSpPr>
            <a:spLocks noGrp="1"/>
          </p:cNvSpPr>
          <p:nvPr>
            <p:ph type="ftr" sz="quarter" idx="11"/>
          </p:nvPr>
        </p:nvSpPr>
        <p:spPr/>
        <p:txBody>
          <a:bodyPr/>
          <a:lstStyle/>
          <a:p>
            <a:endParaRPr lang="sl-SI"/>
          </a:p>
        </p:txBody>
      </p:sp>
      <p:sp>
        <p:nvSpPr>
          <p:cNvPr id="27" name="Ograda številke diapozitiva 26"/>
          <p:cNvSpPr>
            <a:spLocks noGrp="1"/>
          </p:cNvSpPr>
          <p:nvPr>
            <p:ph type="sldNum" sz="quarter" idx="12"/>
          </p:nvPr>
        </p:nvSpPr>
        <p:spPr/>
        <p:txBody>
          <a:bodyPr/>
          <a:lstStyle/>
          <a:p>
            <a:fld id="{5C13216B-BD97-4E54-A60A-1386F766263C}" type="slidenum">
              <a:rPr lang="sl-SI" smtClean="0"/>
              <a:pPr/>
              <a:t>‹#›</a:t>
            </a:fld>
            <a:endParaRPr lang="sl-SI"/>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kumimoji="0" lang="sl-SI"/>
              <a:t>Kliknite, če želite urediti slog naslova matrice</a:t>
            </a:r>
            <a:endParaRPr kumimoji="0" lang="en-US"/>
          </a:p>
        </p:txBody>
      </p:sp>
      <p:sp>
        <p:nvSpPr>
          <p:cNvPr id="3" name="Ograda navpičnega besedila 2"/>
          <p:cNvSpPr>
            <a:spLocks noGrp="1"/>
          </p:cNvSpPr>
          <p:nvPr>
            <p:ph type="body" orient="vert" idx="1"/>
          </p:nvPr>
        </p:nvSpPr>
        <p:spPr/>
        <p:txBody>
          <a:bodyPr vert="eaVert"/>
          <a:lstStyle/>
          <a:p>
            <a:pPr lvl="0" eaLnBrk="1" latinLnBrk="0" hangingPunct="1"/>
            <a:r>
              <a:rPr lang="sl-SI"/>
              <a:t>Kliknite, če želite urediti sloge besedila matrice</a:t>
            </a:r>
          </a:p>
          <a:p>
            <a:pPr lvl="1" eaLnBrk="1" latinLnBrk="0" hangingPunct="1"/>
            <a:r>
              <a:rPr lang="sl-SI"/>
              <a:t>Druga raven</a:t>
            </a:r>
          </a:p>
          <a:p>
            <a:pPr lvl="2" eaLnBrk="1" latinLnBrk="0" hangingPunct="1"/>
            <a:r>
              <a:rPr lang="sl-SI"/>
              <a:t>Tretja raven</a:t>
            </a:r>
          </a:p>
          <a:p>
            <a:pPr lvl="3" eaLnBrk="1" latinLnBrk="0" hangingPunct="1"/>
            <a:r>
              <a:rPr lang="sl-SI"/>
              <a:t>Četrta raven</a:t>
            </a:r>
          </a:p>
          <a:p>
            <a:pPr lvl="4" eaLnBrk="1" latinLnBrk="0" hangingPunct="1"/>
            <a:r>
              <a:rPr lang="sl-SI"/>
              <a:t>Peta raven</a:t>
            </a:r>
            <a:endParaRPr kumimoji="0" lang="en-US"/>
          </a:p>
        </p:txBody>
      </p:sp>
      <p:sp>
        <p:nvSpPr>
          <p:cNvPr id="4" name="Ograda datuma 3"/>
          <p:cNvSpPr>
            <a:spLocks noGrp="1"/>
          </p:cNvSpPr>
          <p:nvPr>
            <p:ph type="dt" sz="half" idx="10"/>
          </p:nvPr>
        </p:nvSpPr>
        <p:spPr/>
        <p:txBody>
          <a:bodyPr/>
          <a:lstStyle/>
          <a:p>
            <a:fld id="{0955F56B-8B12-450F-9039-3B1E09B4913F}" type="datetimeFigureOut">
              <a:rPr lang="sl-SI" smtClean="0"/>
              <a:pPr/>
              <a:t>7. 12. 2017</a:t>
            </a:fld>
            <a:endParaRPr lang="sl-SI"/>
          </a:p>
        </p:txBody>
      </p:sp>
      <p:sp>
        <p:nvSpPr>
          <p:cNvPr id="5" name="Ograda noge 4"/>
          <p:cNvSpPr>
            <a:spLocks noGrp="1"/>
          </p:cNvSpPr>
          <p:nvPr>
            <p:ph type="ftr" sz="quarter" idx="11"/>
          </p:nvPr>
        </p:nvSpPr>
        <p:spPr/>
        <p:txBody>
          <a:bodyPr/>
          <a:lstStyle/>
          <a:p>
            <a:endParaRPr lang="sl-SI"/>
          </a:p>
        </p:txBody>
      </p:sp>
      <p:sp>
        <p:nvSpPr>
          <p:cNvPr id="6" name="Ograda številke diapozitiva 5"/>
          <p:cNvSpPr>
            <a:spLocks noGrp="1"/>
          </p:cNvSpPr>
          <p:nvPr>
            <p:ph type="sldNum" sz="quarter" idx="12"/>
          </p:nvPr>
        </p:nvSpPr>
        <p:spPr/>
        <p:txBody>
          <a:bodyPr/>
          <a:lstStyle/>
          <a:p>
            <a:fld id="{5C13216B-BD97-4E54-A60A-1386F766263C}" type="slidenum">
              <a:rPr lang="sl-SI" smtClean="0"/>
              <a:pPr/>
              <a:t>‹#›</a:t>
            </a:fld>
            <a:endParaRPr lang="sl-SI"/>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Navpični naslov 1"/>
          <p:cNvSpPr>
            <a:spLocks noGrp="1"/>
          </p:cNvSpPr>
          <p:nvPr>
            <p:ph type="title" orient="vert"/>
          </p:nvPr>
        </p:nvSpPr>
        <p:spPr>
          <a:xfrm>
            <a:off x="6629400" y="914401"/>
            <a:ext cx="2057400" cy="5211763"/>
          </a:xfrm>
        </p:spPr>
        <p:txBody>
          <a:bodyPr vert="eaVert"/>
          <a:lstStyle/>
          <a:p>
            <a:r>
              <a:rPr kumimoji="0" lang="sl-SI"/>
              <a:t>Kliknite, če želite urediti slog naslova matrice</a:t>
            </a:r>
            <a:endParaRPr kumimoji="0" lang="en-US"/>
          </a:p>
        </p:txBody>
      </p:sp>
      <p:sp>
        <p:nvSpPr>
          <p:cNvPr id="3" name="Ograda navpičnega besedila 2"/>
          <p:cNvSpPr>
            <a:spLocks noGrp="1"/>
          </p:cNvSpPr>
          <p:nvPr>
            <p:ph type="body" orient="vert" idx="1"/>
          </p:nvPr>
        </p:nvSpPr>
        <p:spPr>
          <a:xfrm>
            <a:off x="457200" y="914401"/>
            <a:ext cx="6019800" cy="5211763"/>
          </a:xfrm>
        </p:spPr>
        <p:txBody>
          <a:bodyPr vert="eaVert"/>
          <a:lstStyle/>
          <a:p>
            <a:pPr lvl="0" eaLnBrk="1" latinLnBrk="0" hangingPunct="1"/>
            <a:r>
              <a:rPr lang="sl-SI"/>
              <a:t>Kliknite, če želite urediti sloge besedila matrice</a:t>
            </a:r>
          </a:p>
          <a:p>
            <a:pPr lvl="1" eaLnBrk="1" latinLnBrk="0" hangingPunct="1"/>
            <a:r>
              <a:rPr lang="sl-SI"/>
              <a:t>Druga raven</a:t>
            </a:r>
          </a:p>
          <a:p>
            <a:pPr lvl="2" eaLnBrk="1" latinLnBrk="0" hangingPunct="1"/>
            <a:r>
              <a:rPr lang="sl-SI"/>
              <a:t>Tretja raven</a:t>
            </a:r>
          </a:p>
          <a:p>
            <a:pPr lvl="3" eaLnBrk="1" latinLnBrk="0" hangingPunct="1"/>
            <a:r>
              <a:rPr lang="sl-SI"/>
              <a:t>Četrta raven</a:t>
            </a:r>
          </a:p>
          <a:p>
            <a:pPr lvl="4" eaLnBrk="1" latinLnBrk="0" hangingPunct="1"/>
            <a:r>
              <a:rPr lang="sl-SI"/>
              <a:t>Peta raven</a:t>
            </a:r>
            <a:endParaRPr kumimoji="0" lang="en-US"/>
          </a:p>
        </p:txBody>
      </p:sp>
      <p:sp>
        <p:nvSpPr>
          <p:cNvPr id="4" name="Ograda datuma 3"/>
          <p:cNvSpPr>
            <a:spLocks noGrp="1"/>
          </p:cNvSpPr>
          <p:nvPr>
            <p:ph type="dt" sz="half" idx="10"/>
          </p:nvPr>
        </p:nvSpPr>
        <p:spPr/>
        <p:txBody>
          <a:bodyPr/>
          <a:lstStyle/>
          <a:p>
            <a:fld id="{0955F56B-8B12-450F-9039-3B1E09B4913F}" type="datetimeFigureOut">
              <a:rPr lang="sl-SI" smtClean="0"/>
              <a:pPr/>
              <a:t>7. 12. 2017</a:t>
            </a:fld>
            <a:endParaRPr lang="sl-SI"/>
          </a:p>
        </p:txBody>
      </p:sp>
      <p:sp>
        <p:nvSpPr>
          <p:cNvPr id="5" name="Ograda noge 4"/>
          <p:cNvSpPr>
            <a:spLocks noGrp="1"/>
          </p:cNvSpPr>
          <p:nvPr>
            <p:ph type="ftr" sz="quarter" idx="11"/>
          </p:nvPr>
        </p:nvSpPr>
        <p:spPr/>
        <p:txBody>
          <a:bodyPr/>
          <a:lstStyle/>
          <a:p>
            <a:endParaRPr lang="sl-SI"/>
          </a:p>
        </p:txBody>
      </p:sp>
      <p:sp>
        <p:nvSpPr>
          <p:cNvPr id="6" name="Ograda številke diapozitiva 5"/>
          <p:cNvSpPr>
            <a:spLocks noGrp="1"/>
          </p:cNvSpPr>
          <p:nvPr>
            <p:ph type="sldNum" sz="quarter" idx="12"/>
          </p:nvPr>
        </p:nvSpPr>
        <p:spPr/>
        <p:txBody>
          <a:bodyPr/>
          <a:lstStyle/>
          <a:p>
            <a:fld id="{5C13216B-BD97-4E54-A60A-1386F766263C}" type="slidenum">
              <a:rPr lang="sl-SI" smtClean="0"/>
              <a:pPr/>
              <a:t>‹#›</a:t>
            </a:fld>
            <a:endParaRPr lang="sl-SI"/>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kumimoji="0" lang="sl-SI"/>
              <a:t>Kliknite, če želite urediti slog naslova matrice</a:t>
            </a:r>
            <a:endParaRPr kumimoji="0" lang="en-US"/>
          </a:p>
        </p:txBody>
      </p:sp>
      <p:sp>
        <p:nvSpPr>
          <p:cNvPr id="3" name="Ograda vsebine 2"/>
          <p:cNvSpPr>
            <a:spLocks noGrp="1"/>
          </p:cNvSpPr>
          <p:nvPr>
            <p:ph idx="1"/>
          </p:nvPr>
        </p:nvSpPr>
        <p:spPr/>
        <p:txBody>
          <a:bodyPr/>
          <a:lstStyle/>
          <a:p>
            <a:pPr lvl="0" eaLnBrk="1" latinLnBrk="0" hangingPunct="1"/>
            <a:r>
              <a:rPr lang="sl-SI"/>
              <a:t>Kliknite, če želite urediti sloge besedila matrice</a:t>
            </a:r>
          </a:p>
          <a:p>
            <a:pPr lvl="1" eaLnBrk="1" latinLnBrk="0" hangingPunct="1"/>
            <a:r>
              <a:rPr lang="sl-SI"/>
              <a:t>Druga raven</a:t>
            </a:r>
          </a:p>
          <a:p>
            <a:pPr lvl="2" eaLnBrk="1" latinLnBrk="0" hangingPunct="1"/>
            <a:r>
              <a:rPr lang="sl-SI"/>
              <a:t>Tretja raven</a:t>
            </a:r>
          </a:p>
          <a:p>
            <a:pPr lvl="3" eaLnBrk="1" latinLnBrk="0" hangingPunct="1"/>
            <a:r>
              <a:rPr lang="sl-SI"/>
              <a:t>Četrta raven</a:t>
            </a:r>
          </a:p>
          <a:p>
            <a:pPr lvl="4" eaLnBrk="1" latinLnBrk="0" hangingPunct="1"/>
            <a:r>
              <a:rPr lang="sl-SI"/>
              <a:t>Peta raven</a:t>
            </a:r>
            <a:endParaRPr kumimoji="0" lang="en-US"/>
          </a:p>
        </p:txBody>
      </p:sp>
      <p:sp>
        <p:nvSpPr>
          <p:cNvPr id="4" name="Ograda datuma 3"/>
          <p:cNvSpPr>
            <a:spLocks noGrp="1"/>
          </p:cNvSpPr>
          <p:nvPr>
            <p:ph type="dt" sz="half" idx="10"/>
          </p:nvPr>
        </p:nvSpPr>
        <p:spPr/>
        <p:txBody>
          <a:bodyPr/>
          <a:lstStyle/>
          <a:p>
            <a:fld id="{0955F56B-8B12-450F-9039-3B1E09B4913F}" type="datetimeFigureOut">
              <a:rPr lang="sl-SI" smtClean="0"/>
              <a:pPr/>
              <a:t>7. 12. 2017</a:t>
            </a:fld>
            <a:endParaRPr lang="sl-SI"/>
          </a:p>
        </p:txBody>
      </p:sp>
      <p:sp>
        <p:nvSpPr>
          <p:cNvPr id="5" name="Ograda noge 4"/>
          <p:cNvSpPr>
            <a:spLocks noGrp="1"/>
          </p:cNvSpPr>
          <p:nvPr>
            <p:ph type="ftr" sz="quarter" idx="11"/>
          </p:nvPr>
        </p:nvSpPr>
        <p:spPr/>
        <p:txBody>
          <a:bodyPr/>
          <a:lstStyle/>
          <a:p>
            <a:endParaRPr lang="sl-SI"/>
          </a:p>
        </p:txBody>
      </p:sp>
      <p:sp>
        <p:nvSpPr>
          <p:cNvPr id="6" name="Ograda številke diapozitiva 5"/>
          <p:cNvSpPr>
            <a:spLocks noGrp="1"/>
          </p:cNvSpPr>
          <p:nvPr>
            <p:ph type="sldNum" sz="quarter" idx="12"/>
          </p:nvPr>
        </p:nvSpPr>
        <p:spPr/>
        <p:txBody>
          <a:bodyPr/>
          <a:lstStyle/>
          <a:p>
            <a:fld id="{5C13216B-BD97-4E54-A60A-1386F766263C}" type="slidenum">
              <a:rPr lang="sl-SI" smtClean="0"/>
              <a:pPr/>
              <a:t>‹#›</a:t>
            </a:fld>
            <a:endParaRPr lang="sl-SI"/>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bg>
      <p:bgRef idx="1002">
        <a:schemeClr val="bg2"/>
      </p:bgRef>
    </p:bg>
    <p:spTree>
      <p:nvGrpSpPr>
        <p:cNvPr id="1" name=""/>
        <p:cNvGrpSpPr/>
        <p:nvPr/>
      </p:nvGrpSpPr>
      <p:grpSpPr>
        <a:xfrm>
          <a:off x="0" y="0"/>
          <a:ext cx="0" cy="0"/>
          <a:chOff x="0" y="0"/>
          <a:chExt cx="0" cy="0"/>
        </a:xfrm>
      </p:grpSpPr>
      <p:sp>
        <p:nvSpPr>
          <p:cNvPr id="2" name="Naslov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sl-SI"/>
              <a:t>Kliknite, če želite urediti slog naslova matrice</a:t>
            </a:r>
            <a:endParaRPr kumimoji="0" lang="en-US"/>
          </a:p>
        </p:txBody>
      </p:sp>
      <p:sp>
        <p:nvSpPr>
          <p:cNvPr id="3" name="Ograda besedila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sl-SI"/>
              <a:t>Kliknite, če želite urediti sloge besedila matrice</a:t>
            </a:r>
          </a:p>
        </p:txBody>
      </p:sp>
      <p:sp>
        <p:nvSpPr>
          <p:cNvPr id="4" name="Ograda datuma 3"/>
          <p:cNvSpPr>
            <a:spLocks noGrp="1"/>
          </p:cNvSpPr>
          <p:nvPr>
            <p:ph type="dt" sz="half" idx="10"/>
          </p:nvPr>
        </p:nvSpPr>
        <p:spPr/>
        <p:txBody>
          <a:bodyPr/>
          <a:lstStyle/>
          <a:p>
            <a:fld id="{0955F56B-8B12-450F-9039-3B1E09B4913F}" type="datetimeFigureOut">
              <a:rPr lang="sl-SI" smtClean="0"/>
              <a:pPr/>
              <a:t>7. 12. 2017</a:t>
            </a:fld>
            <a:endParaRPr lang="sl-SI"/>
          </a:p>
        </p:txBody>
      </p:sp>
      <p:sp>
        <p:nvSpPr>
          <p:cNvPr id="5" name="Ograda noge 4"/>
          <p:cNvSpPr>
            <a:spLocks noGrp="1"/>
          </p:cNvSpPr>
          <p:nvPr>
            <p:ph type="ftr" sz="quarter" idx="11"/>
          </p:nvPr>
        </p:nvSpPr>
        <p:spPr/>
        <p:txBody>
          <a:bodyPr/>
          <a:lstStyle/>
          <a:p>
            <a:endParaRPr lang="sl-SI"/>
          </a:p>
        </p:txBody>
      </p:sp>
      <p:sp>
        <p:nvSpPr>
          <p:cNvPr id="6" name="Ograda številke diapozitiva 5"/>
          <p:cNvSpPr>
            <a:spLocks noGrp="1"/>
          </p:cNvSpPr>
          <p:nvPr>
            <p:ph type="sldNum" sz="quarter" idx="12"/>
          </p:nvPr>
        </p:nvSpPr>
        <p:spPr/>
        <p:txBody>
          <a:bodyPr/>
          <a:lstStyle/>
          <a:p>
            <a:fld id="{5C13216B-BD97-4E54-A60A-1386F766263C}" type="slidenum">
              <a:rPr lang="sl-SI" smtClean="0"/>
              <a:pPr/>
              <a:t>‹#›</a:t>
            </a:fld>
            <a:endParaRPr lang="sl-SI"/>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Naslov 1"/>
          <p:cNvSpPr>
            <a:spLocks noGrp="1"/>
          </p:cNvSpPr>
          <p:nvPr>
            <p:ph type="title"/>
          </p:nvPr>
        </p:nvSpPr>
        <p:spPr>
          <a:xfrm>
            <a:off x="457200" y="704088"/>
            <a:ext cx="8229600" cy="1143000"/>
          </a:xfrm>
        </p:spPr>
        <p:txBody>
          <a:bodyPr/>
          <a:lstStyle/>
          <a:p>
            <a:r>
              <a:rPr kumimoji="0" lang="sl-SI"/>
              <a:t>Kliknite, če želite urediti slog naslova matrice</a:t>
            </a:r>
            <a:endParaRPr kumimoji="0" lang="en-US"/>
          </a:p>
        </p:txBody>
      </p:sp>
      <p:sp>
        <p:nvSpPr>
          <p:cNvPr id="3" name="Ograda vsebine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sl-SI"/>
              <a:t>Kliknite, če želite urediti sloge besedila matrice</a:t>
            </a:r>
          </a:p>
          <a:p>
            <a:pPr lvl="1" eaLnBrk="1" latinLnBrk="0" hangingPunct="1"/>
            <a:r>
              <a:rPr lang="sl-SI"/>
              <a:t>Druga raven</a:t>
            </a:r>
          </a:p>
          <a:p>
            <a:pPr lvl="2" eaLnBrk="1" latinLnBrk="0" hangingPunct="1"/>
            <a:r>
              <a:rPr lang="sl-SI"/>
              <a:t>Tretja raven</a:t>
            </a:r>
          </a:p>
          <a:p>
            <a:pPr lvl="3" eaLnBrk="1" latinLnBrk="0" hangingPunct="1"/>
            <a:r>
              <a:rPr lang="sl-SI"/>
              <a:t>Četrta raven</a:t>
            </a:r>
          </a:p>
          <a:p>
            <a:pPr lvl="4" eaLnBrk="1" latinLnBrk="0" hangingPunct="1"/>
            <a:r>
              <a:rPr lang="sl-SI"/>
              <a:t>Peta raven</a:t>
            </a:r>
            <a:endParaRPr kumimoji="0" lang="en-US"/>
          </a:p>
        </p:txBody>
      </p:sp>
      <p:sp>
        <p:nvSpPr>
          <p:cNvPr id="4" name="Ograda vsebine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sl-SI"/>
              <a:t>Kliknite, če želite urediti sloge besedila matrice</a:t>
            </a:r>
          </a:p>
          <a:p>
            <a:pPr lvl="1" eaLnBrk="1" latinLnBrk="0" hangingPunct="1"/>
            <a:r>
              <a:rPr lang="sl-SI"/>
              <a:t>Druga raven</a:t>
            </a:r>
          </a:p>
          <a:p>
            <a:pPr lvl="2" eaLnBrk="1" latinLnBrk="0" hangingPunct="1"/>
            <a:r>
              <a:rPr lang="sl-SI"/>
              <a:t>Tretja raven</a:t>
            </a:r>
          </a:p>
          <a:p>
            <a:pPr lvl="3" eaLnBrk="1" latinLnBrk="0" hangingPunct="1"/>
            <a:r>
              <a:rPr lang="sl-SI"/>
              <a:t>Četrta raven</a:t>
            </a:r>
          </a:p>
          <a:p>
            <a:pPr lvl="4" eaLnBrk="1" latinLnBrk="0" hangingPunct="1"/>
            <a:r>
              <a:rPr lang="sl-SI"/>
              <a:t>Peta raven</a:t>
            </a:r>
            <a:endParaRPr kumimoji="0" lang="en-US"/>
          </a:p>
        </p:txBody>
      </p:sp>
      <p:sp>
        <p:nvSpPr>
          <p:cNvPr id="5" name="Ograda datuma 4"/>
          <p:cNvSpPr>
            <a:spLocks noGrp="1"/>
          </p:cNvSpPr>
          <p:nvPr>
            <p:ph type="dt" sz="half" idx="10"/>
          </p:nvPr>
        </p:nvSpPr>
        <p:spPr/>
        <p:txBody>
          <a:bodyPr/>
          <a:lstStyle/>
          <a:p>
            <a:fld id="{0955F56B-8B12-450F-9039-3B1E09B4913F}" type="datetimeFigureOut">
              <a:rPr lang="sl-SI" smtClean="0"/>
              <a:pPr/>
              <a:t>7. 12. 2017</a:t>
            </a:fld>
            <a:endParaRPr lang="sl-SI"/>
          </a:p>
        </p:txBody>
      </p:sp>
      <p:sp>
        <p:nvSpPr>
          <p:cNvPr id="6" name="Ograda noge 5"/>
          <p:cNvSpPr>
            <a:spLocks noGrp="1"/>
          </p:cNvSpPr>
          <p:nvPr>
            <p:ph type="ftr" sz="quarter" idx="11"/>
          </p:nvPr>
        </p:nvSpPr>
        <p:spPr/>
        <p:txBody>
          <a:bodyPr/>
          <a:lstStyle/>
          <a:p>
            <a:endParaRPr lang="sl-SI"/>
          </a:p>
        </p:txBody>
      </p:sp>
      <p:sp>
        <p:nvSpPr>
          <p:cNvPr id="7" name="Ograda številke diapozitiva 6"/>
          <p:cNvSpPr>
            <a:spLocks noGrp="1"/>
          </p:cNvSpPr>
          <p:nvPr>
            <p:ph type="sldNum" sz="quarter" idx="12"/>
          </p:nvPr>
        </p:nvSpPr>
        <p:spPr/>
        <p:txBody>
          <a:bodyPr/>
          <a:lstStyle/>
          <a:p>
            <a:fld id="{5C13216B-BD97-4E54-A60A-1386F766263C}" type="slidenum">
              <a:rPr lang="sl-SI" smtClean="0"/>
              <a:pPr/>
              <a:t>‹#›</a:t>
            </a:fld>
            <a:endParaRPr lang="sl-SI"/>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Naslov 1"/>
          <p:cNvSpPr>
            <a:spLocks noGrp="1"/>
          </p:cNvSpPr>
          <p:nvPr>
            <p:ph type="title"/>
          </p:nvPr>
        </p:nvSpPr>
        <p:spPr>
          <a:xfrm>
            <a:off x="457200" y="704088"/>
            <a:ext cx="8229600" cy="1143000"/>
          </a:xfrm>
        </p:spPr>
        <p:txBody>
          <a:bodyPr tIns="45720" anchor="b"/>
          <a:lstStyle>
            <a:lvl1pPr>
              <a:defRPr/>
            </a:lvl1pPr>
          </a:lstStyle>
          <a:p>
            <a:r>
              <a:rPr kumimoji="0" lang="sl-SI"/>
              <a:t>Kliknite, če želite urediti slog naslova matrice</a:t>
            </a:r>
            <a:endParaRPr kumimoji="0" lang="en-US"/>
          </a:p>
        </p:txBody>
      </p:sp>
      <p:sp>
        <p:nvSpPr>
          <p:cNvPr id="3" name="Ograda besedila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sl-SI"/>
              <a:t>Kliknite, če želite urediti sloge besedila matrice</a:t>
            </a:r>
          </a:p>
        </p:txBody>
      </p:sp>
      <p:sp>
        <p:nvSpPr>
          <p:cNvPr id="4" name="Ograda besedila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sl-SI"/>
              <a:t>Kliknite, če želite urediti sloge besedila matrice</a:t>
            </a:r>
          </a:p>
        </p:txBody>
      </p:sp>
      <p:sp>
        <p:nvSpPr>
          <p:cNvPr id="5" name="Ograda vsebine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sl-SI"/>
              <a:t>Kliknite, če želite urediti sloge besedila matrice</a:t>
            </a:r>
          </a:p>
          <a:p>
            <a:pPr lvl="1" eaLnBrk="1" latinLnBrk="0" hangingPunct="1"/>
            <a:r>
              <a:rPr lang="sl-SI"/>
              <a:t>Druga raven</a:t>
            </a:r>
          </a:p>
          <a:p>
            <a:pPr lvl="2" eaLnBrk="1" latinLnBrk="0" hangingPunct="1"/>
            <a:r>
              <a:rPr lang="sl-SI"/>
              <a:t>Tretja raven</a:t>
            </a:r>
          </a:p>
          <a:p>
            <a:pPr lvl="3" eaLnBrk="1" latinLnBrk="0" hangingPunct="1"/>
            <a:r>
              <a:rPr lang="sl-SI"/>
              <a:t>Četrta raven</a:t>
            </a:r>
          </a:p>
          <a:p>
            <a:pPr lvl="4" eaLnBrk="1" latinLnBrk="0" hangingPunct="1"/>
            <a:r>
              <a:rPr lang="sl-SI"/>
              <a:t>Peta raven</a:t>
            </a:r>
            <a:endParaRPr kumimoji="0" lang="en-US"/>
          </a:p>
        </p:txBody>
      </p:sp>
      <p:sp>
        <p:nvSpPr>
          <p:cNvPr id="6" name="Ograda vsebine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sl-SI"/>
              <a:t>Kliknite, če želite urediti sloge besedila matrice</a:t>
            </a:r>
          </a:p>
          <a:p>
            <a:pPr lvl="1" eaLnBrk="1" latinLnBrk="0" hangingPunct="1"/>
            <a:r>
              <a:rPr lang="sl-SI"/>
              <a:t>Druga raven</a:t>
            </a:r>
          </a:p>
          <a:p>
            <a:pPr lvl="2" eaLnBrk="1" latinLnBrk="0" hangingPunct="1"/>
            <a:r>
              <a:rPr lang="sl-SI"/>
              <a:t>Tretja raven</a:t>
            </a:r>
          </a:p>
          <a:p>
            <a:pPr lvl="3" eaLnBrk="1" latinLnBrk="0" hangingPunct="1"/>
            <a:r>
              <a:rPr lang="sl-SI"/>
              <a:t>Četrta raven</a:t>
            </a:r>
          </a:p>
          <a:p>
            <a:pPr lvl="4" eaLnBrk="1" latinLnBrk="0" hangingPunct="1"/>
            <a:r>
              <a:rPr lang="sl-SI"/>
              <a:t>Peta raven</a:t>
            </a:r>
            <a:endParaRPr kumimoji="0" lang="en-US"/>
          </a:p>
        </p:txBody>
      </p:sp>
      <p:sp>
        <p:nvSpPr>
          <p:cNvPr id="7" name="Ograda datuma 6"/>
          <p:cNvSpPr>
            <a:spLocks noGrp="1"/>
          </p:cNvSpPr>
          <p:nvPr>
            <p:ph type="dt" sz="half" idx="10"/>
          </p:nvPr>
        </p:nvSpPr>
        <p:spPr/>
        <p:txBody>
          <a:bodyPr/>
          <a:lstStyle/>
          <a:p>
            <a:fld id="{0955F56B-8B12-450F-9039-3B1E09B4913F}" type="datetimeFigureOut">
              <a:rPr lang="sl-SI" smtClean="0"/>
              <a:pPr/>
              <a:t>7. 12. 2017</a:t>
            </a:fld>
            <a:endParaRPr lang="sl-SI"/>
          </a:p>
        </p:txBody>
      </p:sp>
      <p:sp>
        <p:nvSpPr>
          <p:cNvPr id="8" name="Ograda noge 7"/>
          <p:cNvSpPr>
            <a:spLocks noGrp="1"/>
          </p:cNvSpPr>
          <p:nvPr>
            <p:ph type="ftr" sz="quarter" idx="11"/>
          </p:nvPr>
        </p:nvSpPr>
        <p:spPr/>
        <p:txBody>
          <a:bodyPr/>
          <a:lstStyle/>
          <a:p>
            <a:endParaRPr lang="sl-SI"/>
          </a:p>
        </p:txBody>
      </p:sp>
      <p:sp>
        <p:nvSpPr>
          <p:cNvPr id="9" name="Ograda številke diapozitiva 8"/>
          <p:cNvSpPr>
            <a:spLocks noGrp="1"/>
          </p:cNvSpPr>
          <p:nvPr>
            <p:ph type="sldNum" sz="quarter" idx="12"/>
          </p:nvPr>
        </p:nvSpPr>
        <p:spPr/>
        <p:txBody>
          <a:bodyPr/>
          <a:lstStyle/>
          <a:p>
            <a:fld id="{5C13216B-BD97-4E54-A60A-1386F766263C}" type="slidenum">
              <a:rPr lang="sl-SI" smtClean="0"/>
              <a:pPr/>
              <a:t>‹#›</a:t>
            </a:fld>
            <a:endParaRPr lang="sl-SI"/>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sl-SI"/>
              <a:t>Kliknite, če želite urediti slog naslova matrice</a:t>
            </a:r>
            <a:endParaRPr kumimoji="0" lang="en-US"/>
          </a:p>
        </p:txBody>
      </p:sp>
      <p:sp>
        <p:nvSpPr>
          <p:cNvPr id="3" name="Ograda datuma 2"/>
          <p:cNvSpPr>
            <a:spLocks noGrp="1"/>
          </p:cNvSpPr>
          <p:nvPr>
            <p:ph type="dt" sz="half" idx="10"/>
          </p:nvPr>
        </p:nvSpPr>
        <p:spPr/>
        <p:txBody>
          <a:bodyPr/>
          <a:lstStyle/>
          <a:p>
            <a:fld id="{0955F56B-8B12-450F-9039-3B1E09B4913F}" type="datetimeFigureOut">
              <a:rPr lang="sl-SI" smtClean="0"/>
              <a:pPr/>
              <a:t>7. 12. 2017</a:t>
            </a:fld>
            <a:endParaRPr lang="sl-SI"/>
          </a:p>
        </p:txBody>
      </p:sp>
      <p:sp>
        <p:nvSpPr>
          <p:cNvPr id="4" name="Ograda noge 3"/>
          <p:cNvSpPr>
            <a:spLocks noGrp="1"/>
          </p:cNvSpPr>
          <p:nvPr>
            <p:ph type="ftr" sz="quarter" idx="11"/>
          </p:nvPr>
        </p:nvSpPr>
        <p:spPr/>
        <p:txBody>
          <a:bodyPr/>
          <a:lstStyle/>
          <a:p>
            <a:endParaRPr lang="sl-SI"/>
          </a:p>
        </p:txBody>
      </p:sp>
      <p:sp>
        <p:nvSpPr>
          <p:cNvPr id="5" name="Ograda številke diapozitiva 4"/>
          <p:cNvSpPr>
            <a:spLocks noGrp="1"/>
          </p:cNvSpPr>
          <p:nvPr>
            <p:ph type="sldNum" sz="quarter" idx="12"/>
          </p:nvPr>
        </p:nvSpPr>
        <p:spPr/>
        <p:txBody>
          <a:bodyPr/>
          <a:lstStyle/>
          <a:p>
            <a:fld id="{5C13216B-BD97-4E54-A60A-1386F766263C}" type="slidenum">
              <a:rPr lang="sl-SI" smtClean="0"/>
              <a:pPr/>
              <a:t>‹#›</a:t>
            </a:fld>
            <a:endParaRPr lang="sl-SI"/>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Ograda datuma 1"/>
          <p:cNvSpPr>
            <a:spLocks noGrp="1"/>
          </p:cNvSpPr>
          <p:nvPr>
            <p:ph type="dt" sz="half" idx="10"/>
          </p:nvPr>
        </p:nvSpPr>
        <p:spPr/>
        <p:txBody>
          <a:bodyPr/>
          <a:lstStyle/>
          <a:p>
            <a:fld id="{0955F56B-8B12-450F-9039-3B1E09B4913F}" type="datetimeFigureOut">
              <a:rPr lang="sl-SI" smtClean="0"/>
              <a:pPr/>
              <a:t>7. 12. 2017</a:t>
            </a:fld>
            <a:endParaRPr lang="sl-SI"/>
          </a:p>
        </p:txBody>
      </p:sp>
      <p:sp>
        <p:nvSpPr>
          <p:cNvPr id="3" name="Ograda noge 2"/>
          <p:cNvSpPr>
            <a:spLocks noGrp="1"/>
          </p:cNvSpPr>
          <p:nvPr>
            <p:ph type="ftr" sz="quarter" idx="11"/>
          </p:nvPr>
        </p:nvSpPr>
        <p:spPr/>
        <p:txBody>
          <a:bodyPr/>
          <a:lstStyle/>
          <a:p>
            <a:endParaRPr lang="sl-SI"/>
          </a:p>
        </p:txBody>
      </p:sp>
      <p:sp>
        <p:nvSpPr>
          <p:cNvPr id="4" name="Ograda številke diapozitiva 3"/>
          <p:cNvSpPr>
            <a:spLocks noGrp="1"/>
          </p:cNvSpPr>
          <p:nvPr>
            <p:ph type="sldNum" sz="quarter" idx="12"/>
          </p:nvPr>
        </p:nvSpPr>
        <p:spPr/>
        <p:txBody>
          <a:bodyPr/>
          <a:lstStyle/>
          <a:p>
            <a:fld id="{5C13216B-BD97-4E54-A60A-1386F766263C}" type="slidenum">
              <a:rPr lang="sl-SI" smtClean="0"/>
              <a:pPr/>
              <a:t>‹#›</a:t>
            </a:fld>
            <a:endParaRPr lang="sl-SI"/>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1_Naslov in vsebina">
    <p:spTree>
      <p:nvGrpSpPr>
        <p:cNvPr id="1" name=""/>
        <p:cNvGrpSpPr/>
        <p:nvPr/>
      </p:nvGrpSpPr>
      <p:grpSpPr>
        <a:xfrm>
          <a:off x="0" y="0"/>
          <a:ext cx="0" cy="0"/>
          <a:chOff x="0" y="0"/>
          <a:chExt cx="0" cy="0"/>
        </a:xfrm>
      </p:grpSpPr>
      <p:sp>
        <p:nvSpPr>
          <p:cNvPr id="2" name="Naslov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sl-SI"/>
              <a:t>Kliknite, če želite urediti slog naslova matrice</a:t>
            </a:r>
            <a:endParaRPr kumimoji="0" lang="en-US"/>
          </a:p>
        </p:txBody>
      </p:sp>
      <p:sp>
        <p:nvSpPr>
          <p:cNvPr id="3" name="Ograda besedila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sl-SI"/>
              <a:t>Kliknite, če želite urediti sloge besedila matrice</a:t>
            </a:r>
          </a:p>
        </p:txBody>
      </p:sp>
      <p:sp>
        <p:nvSpPr>
          <p:cNvPr id="4" name="Ograda vsebine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sl-SI"/>
              <a:t>Kliknite, če želite urediti sloge besedila matrice</a:t>
            </a:r>
          </a:p>
          <a:p>
            <a:pPr lvl="1" eaLnBrk="1" latinLnBrk="0" hangingPunct="1"/>
            <a:r>
              <a:rPr lang="sl-SI"/>
              <a:t>Druga raven</a:t>
            </a:r>
          </a:p>
          <a:p>
            <a:pPr lvl="2" eaLnBrk="1" latinLnBrk="0" hangingPunct="1"/>
            <a:r>
              <a:rPr lang="sl-SI"/>
              <a:t>Tretja raven</a:t>
            </a:r>
          </a:p>
          <a:p>
            <a:pPr lvl="3" eaLnBrk="1" latinLnBrk="0" hangingPunct="1"/>
            <a:r>
              <a:rPr lang="sl-SI"/>
              <a:t>Četrta raven</a:t>
            </a:r>
          </a:p>
          <a:p>
            <a:pPr lvl="4" eaLnBrk="1" latinLnBrk="0" hangingPunct="1"/>
            <a:r>
              <a:rPr lang="sl-SI"/>
              <a:t>Peta raven</a:t>
            </a:r>
            <a:endParaRPr kumimoji="0" lang="en-US"/>
          </a:p>
        </p:txBody>
      </p:sp>
      <p:sp>
        <p:nvSpPr>
          <p:cNvPr id="5" name="Ograda datuma 4"/>
          <p:cNvSpPr>
            <a:spLocks noGrp="1"/>
          </p:cNvSpPr>
          <p:nvPr>
            <p:ph type="dt" sz="half" idx="10"/>
          </p:nvPr>
        </p:nvSpPr>
        <p:spPr/>
        <p:txBody>
          <a:bodyPr/>
          <a:lstStyle/>
          <a:p>
            <a:fld id="{0955F56B-8B12-450F-9039-3B1E09B4913F}" type="datetimeFigureOut">
              <a:rPr lang="sl-SI" smtClean="0"/>
              <a:pPr/>
              <a:t>7. 12. 2017</a:t>
            </a:fld>
            <a:endParaRPr lang="sl-SI"/>
          </a:p>
        </p:txBody>
      </p:sp>
      <p:sp>
        <p:nvSpPr>
          <p:cNvPr id="6" name="Ograda noge 5"/>
          <p:cNvSpPr>
            <a:spLocks noGrp="1"/>
          </p:cNvSpPr>
          <p:nvPr>
            <p:ph type="ftr" sz="quarter" idx="11"/>
          </p:nvPr>
        </p:nvSpPr>
        <p:spPr/>
        <p:txBody>
          <a:bodyPr/>
          <a:lstStyle/>
          <a:p>
            <a:endParaRPr lang="sl-SI"/>
          </a:p>
        </p:txBody>
      </p:sp>
      <p:sp>
        <p:nvSpPr>
          <p:cNvPr id="7" name="Ograda številke diapozitiva 6"/>
          <p:cNvSpPr>
            <a:spLocks noGrp="1"/>
          </p:cNvSpPr>
          <p:nvPr>
            <p:ph type="sldNum" sz="quarter" idx="12"/>
          </p:nvPr>
        </p:nvSpPr>
        <p:spPr/>
        <p:txBody>
          <a:bodyPr/>
          <a:lstStyle/>
          <a:p>
            <a:fld id="{5C13216B-BD97-4E54-A60A-1386F766263C}" type="slidenum">
              <a:rPr lang="sl-SI" smtClean="0"/>
              <a:pPr/>
              <a:t>‹#›</a:t>
            </a:fld>
            <a:endParaRPr lang="sl-SI"/>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Naslov in slika">
    <p:spTree>
      <p:nvGrpSpPr>
        <p:cNvPr id="1" name=""/>
        <p:cNvGrpSpPr/>
        <p:nvPr/>
      </p:nvGrpSpPr>
      <p:grpSpPr>
        <a:xfrm>
          <a:off x="0" y="0"/>
          <a:ext cx="0" cy="0"/>
          <a:chOff x="0" y="0"/>
          <a:chExt cx="0" cy="0"/>
        </a:xfrm>
      </p:grpSpPr>
      <p:sp>
        <p:nvSpPr>
          <p:cNvPr id="9" name="Odreži in zaokroži en kot pravokotnika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Pravokotni trikotnik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Naslov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sl-SI"/>
              <a:t>Kliknite, če želite urediti slog naslova matrice</a:t>
            </a:r>
            <a:endParaRPr kumimoji="0" lang="en-US"/>
          </a:p>
        </p:txBody>
      </p:sp>
      <p:sp>
        <p:nvSpPr>
          <p:cNvPr id="4" name="Ograda besedila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sl-SI"/>
              <a:t>Kliknite, če želite urediti sloge besedila matrice</a:t>
            </a:r>
          </a:p>
        </p:txBody>
      </p:sp>
      <p:sp>
        <p:nvSpPr>
          <p:cNvPr id="5" name="Ograda datuma 4"/>
          <p:cNvSpPr>
            <a:spLocks noGrp="1"/>
          </p:cNvSpPr>
          <p:nvPr>
            <p:ph type="dt" sz="half" idx="10"/>
          </p:nvPr>
        </p:nvSpPr>
        <p:spPr/>
        <p:txBody>
          <a:bodyPr/>
          <a:lstStyle/>
          <a:p>
            <a:fld id="{0955F56B-8B12-450F-9039-3B1E09B4913F}" type="datetimeFigureOut">
              <a:rPr lang="sl-SI" smtClean="0"/>
              <a:pPr/>
              <a:t>7. 12. 2017</a:t>
            </a:fld>
            <a:endParaRPr lang="sl-SI"/>
          </a:p>
        </p:txBody>
      </p:sp>
      <p:sp>
        <p:nvSpPr>
          <p:cNvPr id="6" name="Ograda noge 5"/>
          <p:cNvSpPr>
            <a:spLocks noGrp="1"/>
          </p:cNvSpPr>
          <p:nvPr>
            <p:ph type="ftr" sz="quarter" idx="11"/>
          </p:nvPr>
        </p:nvSpPr>
        <p:spPr/>
        <p:txBody>
          <a:bodyPr/>
          <a:lstStyle/>
          <a:p>
            <a:endParaRPr lang="sl-SI"/>
          </a:p>
        </p:txBody>
      </p:sp>
      <p:sp>
        <p:nvSpPr>
          <p:cNvPr id="7" name="Ograda številke diapozitiva 6"/>
          <p:cNvSpPr>
            <a:spLocks noGrp="1"/>
          </p:cNvSpPr>
          <p:nvPr>
            <p:ph type="sldNum" sz="quarter" idx="12"/>
          </p:nvPr>
        </p:nvSpPr>
        <p:spPr>
          <a:xfrm>
            <a:off x="8077200" y="6356350"/>
            <a:ext cx="609600" cy="365125"/>
          </a:xfrm>
        </p:spPr>
        <p:txBody>
          <a:bodyPr/>
          <a:lstStyle/>
          <a:p>
            <a:fld id="{5C13216B-BD97-4E54-A60A-1386F766263C}" type="slidenum">
              <a:rPr lang="sl-SI" smtClean="0"/>
              <a:pPr/>
              <a:t>‹#›</a:t>
            </a:fld>
            <a:endParaRPr lang="sl-SI"/>
          </a:p>
        </p:txBody>
      </p:sp>
      <p:sp>
        <p:nvSpPr>
          <p:cNvPr id="3" name="Ograda slik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sl-SI"/>
              <a:t>Kliknite ikono, če želite dodati sliko</a:t>
            </a:r>
            <a:endParaRPr kumimoji="0" lang="en-US" dirty="0"/>
          </a:p>
        </p:txBody>
      </p:sp>
      <p:sp>
        <p:nvSpPr>
          <p:cNvPr id="10" name="Prostoročno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Prostoročno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Prostoročno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Prostoročno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Ograda naslova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sl-SI"/>
              <a:t>Kliknite, če želite urediti slog naslova matrice</a:t>
            </a:r>
            <a:endParaRPr kumimoji="0" lang="en-US"/>
          </a:p>
        </p:txBody>
      </p:sp>
      <p:sp>
        <p:nvSpPr>
          <p:cNvPr id="30" name="Ograda besedila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sl-SI"/>
              <a:t>Kliknite, če želite urediti sloge besedila matrice</a:t>
            </a:r>
          </a:p>
          <a:p>
            <a:pPr lvl="1" eaLnBrk="1" latinLnBrk="0" hangingPunct="1"/>
            <a:r>
              <a:rPr kumimoji="0" lang="sl-SI"/>
              <a:t>Druga raven</a:t>
            </a:r>
          </a:p>
          <a:p>
            <a:pPr lvl="2" eaLnBrk="1" latinLnBrk="0" hangingPunct="1"/>
            <a:r>
              <a:rPr kumimoji="0" lang="sl-SI"/>
              <a:t>Tretja raven</a:t>
            </a:r>
          </a:p>
          <a:p>
            <a:pPr lvl="3" eaLnBrk="1" latinLnBrk="0" hangingPunct="1"/>
            <a:r>
              <a:rPr kumimoji="0" lang="sl-SI"/>
              <a:t>Četrta raven</a:t>
            </a:r>
          </a:p>
          <a:p>
            <a:pPr lvl="4" eaLnBrk="1" latinLnBrk="0" hangingPunct="1"/>
            <a:r>
              <a:rPr kumimoji="0" lang="sl-SI"/>
              <a:t>Peta raven</a:t>
            </a:r>
            <a:endParaRPr kumimoji="0" lang="en-US"/>
          </a:p>
        </p:txBody>
      </p:sp>
      <p:sp>
        <p:nvSpPr>
          <p:cNvPr id="10" name="Ograda datuma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955F56B-8B12-450F-9039-3B1E09B4913F}" type="datetimeFigureOut">
              <a:rPr lang="sl-SI" smtClean="0"/>
              <a:pPr/>
              <a:t>7. 12. 2017</a:t>
            </a:fld>
            <a:endParaRPr lang="sl-SI"/>
          </a:p>
        </p:txBody>
      </p:sp>
      <p:sp>
        <p:nvSpPr>
          <p:cNvPr id="22" name="Ograda no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sl-SI"/>
          </a:p>
        </p:txBody>
      </p:sp>
      <p:sp>
        <p:nvSpPr>
          <p:cNvPr id="18" name="Ograda številke diapozitiva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C13216B-BD97-4E54-A60A-1386F766263C}" type="slidenum">
              <a:rPr lang="sl-SI" smtClean="0"/>
              <a:pPr/>
              <a:t>‹#›</a:t>
            </a:fld>
            <a:endParaRPr lang="sl-SI"/>
          </a:p>
        </p:txBody>
      </p:sp>
      <p:grpSp>
        <p:nvGrpSpPr>
          <p:cNvPr id="2" name="Skupina 1"/>
          <p:cNvGrpSpPr/>
          <p:nvPr/>
        </p:nvGrpSpPr>
        <p:grpSpPr>
          <a:xfrm>
            <a:off x="-19017" y="202408"/>
            <a:ext cx="9180548" cy="649224"/>
            <a:chOff x="-19045" y="216550"/>
            <a:chExt cx="9180548" cy="649224"/>
          </a:xfrm>
        </p:grpSpPr>
        <p:sp>
          <p:nvSpPr>
            <p:cNvPr id="12" name="Prostoročno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Prostoročno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985"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image" Target="../media/image5.emf"/><Relationship Id="rId5" Type="http://schemas.openxmlformats.org/officeDocument/2006/relationships/image" Target="../media/image4.jpeg"/><Relationship Id="rId4" Type="http://schemas.openxmlformats.org/officeDocument/2006/relationships/image" Target="cid:image001.jpg@01D32633.57D300B0"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ric.si/" TargetMode="External"/><Relationship Id="rId2" Type="http://schemas.openxmlformats.org/officeDocument/2006/relationships/hyperlink" Target="http://www.cpi.si/"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533400" y="1371600"/>
            <a:ext cx="7851648" cy="3065512"/>
          </a:xfrm>
        </p:spPr>
        <p:txBody>
          <a:bodyPr>
            <a:normAutofit/>
          </a:bodyPr>
          <a:lstStyle/>
          <a:p>
            <a:r>
              <a:rPr lang="sl-SI"/>
              <a:t>Seminar o temeljnih kompetencah rokodelcev</a:t>
            </a:r>
            <a:endParaRPr lang="sl-SI" dirty="0"/>
          </a:p>
        </p:txBody>
      </p:sp>
      <p:sp>
        <p:nvSpPr>
          <p:cNvPr id="3" name="Podnaslov 2"/>
          <p:cNvSpPr>
            <a:spLocks noGrp="1"/>
          </p:cNvSpPr>
          <p:nvPr>
            <p:ph type="subTitle" idx="1"/>
          </p:nvPr>
        </p:nvSpPr>
        <p:spPr>
          <a:xfrm>
            <a:off x="539552" y="1556792"/>
            <a:ext cx="7920880" cy="2736304"/>
          </a:xfrm>
        </p:spPr>
        <p:txBody>
          <a:bodyPr/>
          <a:lstStyle/>
          <a:p>
            <a:endParaRPr lang="sl-SI"/>
          </a:p>
          <a:p>
            <a:endParaRPr lang="sl-SI"/>
          </a:p>
          <a:p>
            <a:endParaRPr lang="sl-SI"/>
          </a:p>
          <a:p>
            <a:endParaRPr lang="sl-SI"/>
          </a:p>
          <a:p>
            <a:endParaRPr lang="sl-SI"/>
          </a:p>
          <a:p>
            <a:endParaRPr lang="sl-SI"/>
          </a:p>
          <a:p>
            <a:endParaRPr lang="sl-SI" dirty="0"/>
          </a:p>
        </p:txBody>
      </p:sp>
      <p:pic>
        <p:nvPicPr>
          <p:cNvPr id="1027" name="Slika 18" descr="F:\Users\Uporabnik\Documents\Primoz\RAZNO\Logotipi\Logo RC - KONČNI.jpg"/>
          <p:cNvPicPr>
            <a:picLocks noChangeAspect="1" noChangeArrowheads="1"/>
          </p:cNvPicPr>
          <p:nvPr/>
        </p:nvPicPr>
        <p:blipFill>
          <a:blip r:embed="rId2" cstate="print"/>
          <a:srcRect/>
          <a:stretch>
            <a:fillRect/>
          </a:stretch>
        </p:blipFill>
        <p:spPr bwMode="auto">
          <a:xfrm>
            <a:off x="1763688" y="1484784"/>
            <a:ext cx="2122487" cy="387350"/>
          </a:xfrm>
          <a:prstGeom prst="rect">
            <a:avLst/>
          </a:prstGeom>
          <a:noFill/>
          <a:ln w="9525">
            <a:noFill/>
            <a:miter lim="800000"/>
            <a:headEnd/>
            <a:tailEnd/>
          </a:ln>
        </p:spPr>
      </p:pic>
      <p:pic>
        <p:nvPicPr>
          <p:cNvPr id="1028" name="Slika 3" descr="BARVNI LEZECI_40"/>
          <p:cNvPicPr>
            <a:picLocks noChangeAspect="1" noChangeArrowheads="1"/>
          </p:cNvPicPr>
          <p:nvPr/>
        </p:nvPicPr>
        <p:blipFill>
          <a:blip r:embed="rId3" r:link="rId4" cstate="print"/>
          <a:srcRect/>
          <a:stretch>
            <a:fillRect/>
          </a:stretch>
        </p:blipFill>
        <p:spPr bwMode="auto">
          <a:xfrm>
            <a:off x="4211960" y="1484784"/>
            <a:ext cx="1992312" cy="401638"/>
          </a:xfrm>
          <a:prstGeom prst="rect">
            <a:avLst/>
          </a:prstGeom>
          <a:noFill/>
          <a:ln w="9525">
            <a:noFill/>
            <a:miter lim="800000"/>
            <a:headEnd/>
            <a:tailEnd/>
          </a:ln>
        </p:spPr>
      </p:pic>
      <p:pic>
        <p:nvPicPr>
          <p:cNvPr id="1029" name="Slika 2" descr="C:\Users\user\AppData\Local\Microsoft\Windows\INetCache\Content.Outlook\MHZ0WHMH\Logo_EKP_sklad_za_regionalni_razvoj_SLO_slogan.jpg"/>
          <p:cNvPicPr>
            <a:picLocks noChangeAspect="1" noChangeArrowheads="1"/>
          </p:cNvPicPr>
          <p:nvPr/>
        </p:nvPicPr>
        <p:blipFill>
          <a:blip r:embed="rId5" cstate="print"/>
          <a:srcRect/>
          <a:stretch>
            <a:fillRect/>
          </a:stretch>
        </p:blipFill>
        <p:spPr bwMode="auto">
          <a:xfrm>
            <a:off x="6516216" y="980728"/>
            <a:ext cx="1935485" cy="939634"/>
          </a:xfrm>
          <a:prstGeom prst="rect">
            <a:avLst/>
          </a:prstGeom>
          <a:noFill/>
          <a:ln w="9525">
            <a:noFill/>
            <a:miter lim="800000"/>
            <a:headEnd/>
            <a:tailEnd/>
          </a:ln>
        </p:spPr>
      </p:pic>
      <p:pic>
        <p:nvPicPr>
          <p:cNvPr id="8" name="Slika 7">
            <a:extLst>
              <a:ext uri="{FF2B5EF4-FFF2-40B4-BE49-F238E27FC236}">
                <a16:creationId xmlns:a16="http://schemas.microsoft.com/office/drawing/2014/main" id="{AC4F727B-4B6E-4629-99E9-7B6B5E2C8E3A}"/>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43766" y="1124744"/>
            <a:ext cx="1075905" cy="795618"/>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57200" y="704088"/>
            <a:ext cx="8229600" cy="1500776"/>
          </a:xfrm>
        </p:spPr>
        <p:txBody>
          <a:bodyPr>
            <a:normAutofit fontScale="90000"/>
          </a:bodyPr>
          <a:lstStyle/>
          <a:p>
            <a:pPr algn="ctr"/>
            <a:r>
              <a:rPr lang="sl-SI" b="1" dirty="0"/>
              <a:t>Postopek pridobivanja NPK</a:t>
            </a:r>
            <a:br>
              <a:rPr lang="sl-SI" dirty="0"/>
            </a:br>
            <a:endParaRPr lang="sl-SI" dirty="0"/>
          </a:p>
        </p:txBody>
      </p:sp>
      <p:sp>
        <p:nvSpPr>
          <p:cNvPr id="3" name="Ograda vsebine 2"/>
          <p:cNvSpPr>
            <a:spLocks noGrp="1"/>
          </p:cNvSpPr>
          <p:nvPr>
            <p:ph idx="1"/>
          </p:nvPr>
        </p:nvSpPr>
        <p:spPr>
          <a:xfrm>
            <a:off x="457200" y="2132856"/>
            <a:ext cx="8229600" cy="4191744"/>
          </a:xfrm>
        </p:spPr>
        <p:txBody>
          <a:bodyPr/>
          <a:lstStyle/>
          <a:p>
            <a:endParaRPr lang="sl-SI" dirty="0"/>
          </a:p>
          <a:p>
            <a:pPr>
              <a:buNone/>
            </a:pPr>
            <a:r>
              <a:rPr lang="sl-SI" dirty="0"/>
              <a:t>	Deli se na tri sklope:</a:t>
            </a:r>
          </a:p>
          <a:p>
            <a:pPr lvl="0"/>
            <a:r>
              <a:rPr lang="sl-SI" dirty="0"/>
              <a:t>Prijava kandidata</a:t>
            </a:r>
          </a:p>
          <a:p>
            <a:pPr lvl="0"/>
            <a:r>
              <a:rPr lang="sl-SI" dirty="0"/>
              <a:t>Svetovanje in sestavljanje zbirne mape (potrdila, dokazila, referenčna pisma, izdelki, priznanja…)</a:t>
            </a:r>
          </a:p>
          <a:p>
            <a:pPr lvl="0"/>
            <a:r>
              <a:rPr lang="sl-SI" dirty="0"/>
              <a:t>Preverjanje in potrjevanje NPK</a:t>
            </a:r>
          </a:p>
          <a:p>
            <a:endParaRPr lang="sl-SI"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57200" y="704088"/>
            <a:ext cx="8229600" cy="1644792"/>
          </a:xfrm>
        </p:spPr>
        <p:txBody>
          <a:bodyPr>
            <a:normAutofit/>
          </a:bodyPr>
          <a:lstStyle/>
          <a:p>
            <a:pPr algn="ctr"/>
            <a:r>
              <a:rPr lang="sl-SI" b="1" dirty="0"/>
              <a:t>Zgodovina NPK</a:t>
            </a:r>
            <a:br>
              <a:rPr lang="sl-SI" dirty="0"/>
            </a:br>
            <a:endParaRPr lang="sl-SI" dirty="0"/>
          </a:p>
        </p:txBody>
      </p:sp>
      <p:sp>
        <p:nvSpPr>
          <p:cNvPr id="3" name="Ograda vsebine 2"/>
          <p:cNvSpPr>
            <a:spLocks noGrp="1"/>
          </p:cNvSpPr>
          <p:nvPr>
            <p:ph idx="1"/>
          </p:nvPr>
        </p:nvSpPr>
        <p:spPr>
          <a:xfrm>
            <a:off x="457200" y="2060848"/>
            <a:ext cx="8229600" cy="4263752"/>
          </a:xfrm>
        </p:spPr>
        <p:txBody>
          <a:bodyPr>
            <a:normAutofit lnSpcReduction="10000"/>
          </a:bodyPr>
          <a:lstStyle/>
          <a:p>
            <a:r>
              <a:rPr lang="sl-SI" dirty="0"/>
              <a:t>NPK se je v Sloveniji uvedel  leta 2000.</a:t>
            </a:r>
          </a:p>
          <a:p>
            <a:pPr>
              <a:buNone/>
            </a:pPr>
            <a:endParaRPr lang="sl-SI" dirty="0"/>
          </a:p>
          <a:p>
            <a:r>
              <a:rPr lang="sl-SI" dirty="0"/>
              <a:t>Prvi certifikati NPK izdani leta 2001.</a:t>
            </a:r>
          </a:p>
          <a:p>
            <a:pPr>
              <a:buNone/>
            </a:pPr>
            <a:endParaRPr lang="sl-SI" dirty="0"/>
          </a:p>
          <a:p>
            <a:r>
              <a:rPr lang="sl-SI" dirty="0"/>
              <a:t>V 17 letih izdanih 90.000 certifikatov za 150 različnih NPK.</a:t>
            </a:r>
          </a:p>
          <a:p>
            <a:pPr>
              <a:buNone/>
            </a:pPr>
            <a:endParaRPr lang="sl-SI" dirty="0"/>
          </a:p>
          <a:p>
            <a:r>
              <a:rPr lang="sl-SI" dirty="0"/>
              <a:t>Slovenski NPK usklajen z EU zakonodajo, kar pomeni, da imetnik certifikata le-tega lahko uveljavlja v vseh državah EU.</a:t>
            </a:r>
          </a:p>
          <a:p>
            <a:pPr>
              <a:buNone/>
            </a:pPr>
            <a:endParaRPr lang="sl-SI"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57200" y="704088"/>
            <a:ext cx="8229600" cy="1644792"/>
          </a:xfrm>
        </p:spPr>
        <p:txBody>
          <a:bodyPr>
            <a:normAutofit fontScale="90000"/>
          </a:bodyPr>
          <a:lstStyle/>
          <a:p>
            <a:pPr algn="ctr"/>
            <a:r>
              <a:rPr lang="sl-SI" b="1" dirty="0"/>
              <a:t>NPK-izvajalci in zakonska podlaga</a:t>
            </a:r>
            <a:br>
              <a:rPr lang="sl-SI" dirty="0"/>
            </a:br>
            <a:endParaRPr lang="sl-SI" dirty="0"/>
          </a:p>
        </p:txBody>
      </p:sp>
      <p:sp>
        <p:nvSpPr>
          <p:cNvPr id="3" name="Ograda vsebine 2"/>
          <p:cNvSpPr>
            <a:spLocks noGrp="1"/>
          </p:cNvSpPr>
          <p:nvPr>
            <p:ph idx="1"/>
          </p:nvPr>
        </p:nvSpPr>
        <p:spPr>
          <a:xfrm>
            <a:off x="457200" y="2852936"/>
            <a:ext cx="8229600" cy="3471664"/>
          </a:xfrm>
        </p:spPr>
        <p:txBody>
          <a:bodyPr>
            <a:normAutofit fontScale="85000" lnSpcReduction="20000"/>
          </a:bodyPr>
          <a:lstStyle/>
          <a:p>
            <a:r>
              <a:rPr lang="sl-SI" dirty="0"/>
              <a:t>Center za poklicno izobraževanje, </a:t>
            </a:r>
            <a:r>
              <a:rPr lang="sl-SI" dirty="0" err="1">
                <a:hlinkClick r:id="rId2"/>
              </a:rPr>
              <a:t>www.cpi.si</a:t>
            </a:r>
            <a:r>
              <a:rPr lang="sl-SI" dirty="0"/>
              <a:t> </a:t>
            </a:r>
          </a:p>
          <a:p>
            <a:r>
              <a:rPr lang="sl-SI" dirty="0"/>
              <a:t>Državni izpitni center »</a:t>
            </a:r>
            <a:r>
              <a:rPr lang="sl-SI" dirty="0" err="1"/>
              <a:t>ric</a:t>
            </a:r>
            <a:r>
              <a:rPr lang="sl-SI" dirty="0"/>
              <a:t>«, </a:t>
            </a:r>
            <a:r>
              <a:rPr lang="sl-SI" u="sng" dirty="0" err="1">
                <a:hlinkClick r:id="rId3"/>
              </a:rPr>
              <a:t>www.ric.si</a:t>
            </a:r>
            <a:endParaRPr lang="sl-SI" dirty="0"/>
          </a:p>
          <a:p>
            <a:pPr>
              <a:buNone/>
            </a:pPr>
            <a:endParaRPr lang="sl-SI" dirty="0"/>
          </a:p>
          <a:p>
            <a:pPr>
              <a:buNone/>
            </a:pPr>
            <a:r>
              <a:rPr lang="sl-SI" dirty="0"/>
              <a:t>	</a:t>
            </a:r>
            <a:r>
              <a:rPr lang="sl-SI" b="1" dirty="0"/>
              <a:t>Področje NPK ureja:</a:t>
            </a:r>
          </a:p>
          <a:p>
            <a:pPr lvl="0"/>
            <a:r>
              <a:rPr lang="sl-SI" dirty="0"/>
              <a:t> Zakon o nacionalnih poklicnih kvalifikacijah (Ur.l.št.: 81/00, 55/03, 83/03, 1/07)</a:t>
            </a:r>
          </a:p>
          <a:p>
            <a:pPr lvl="0"/>
            <a:r>
              <a:rPr lang="sl-SI" dirty="0"/>
              <a:t>Pravilnik in načinu preverjanja in potrjevanja NPK</a:t>
            </a:r>
          </a:p>
          <a:p>
            <a:pPr lvl="0"/>
            <a:r>
              <a:rPr lang="sl-SI" dirty="0"/>
              <a:t>Pravilnik o sestavi komisij za preverjanje in potrjevanje NPK ter o načinu in postopku za pridobitev in izgubo licence</a:t>
            </a:r>
          </a:p>
          <a:p>
            <a:pPr lvl="0"/>
            <a:r>
              <a:rPr lang="sl-SI" dirty="0"/>
              <a:t>Metodologija oblikovanja cene za pridobitev certifikata o NPK</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a:bodyPr>
          <a:lstStyle/>
          <a:p>
            <a:pPr algn="r"/>
            <a:r>
              <a:rPr lang="sl-SI" sz="800" dirty="0">
                <a:latin typeface="Times New Roman" pitchFamily="18" charset="0"/>
                <a:cs typeface="Times New Roman" pitchFamily="18" charset="0"/>
              </a:rPr>
              <a:t>-</a:t>
            </a:r>
          </a:p>
        </p:txBody>
      </p:sp>
      <p:sp>
        <p:nvSpPr>
          <p:cNvPr id="3" name="Ograda vsebine 2"/>
          <p:cNvSpPr>
            <a:spLocks noGrp="1"/>
          </p:cNvSpPr>
          <p:nvPr>
            <p:ph idx="1"/>
          </p:nvPr>
        </p:nvSpPr>
        <p:spPr/>
        <p:txBody>
          <a:bodyPr/>
          <a:lstStyle/>
          <a:p>
            <a:pPr algn="ctr">
              <a:buNone/>
            </a:pPr>
            <a:endParaRPr lang="sl-SI" b="1" dirty="0"/>
          </a:p>
          <a:p>
            <a:pPr algn="ctr">
              <a:buNone/>
            </a:pPr>
            <a:r>
              <a:rPr lang="sl-SI" b="1" dirty="0"/>
              <a:t>Temeljne kompetence rokodelcev</a:t>
            </a:r>
            <a:endParaRPr lang="sl-SI" dirty="0"/>
          </a:p>
          <a:p>
            <a:pPr algn="ctr">
              <a:buNone/>
            </a:pPr>
            <a:endParaRPr lang="sl-SI" dirty="0"/>
          </a:p>
          <a:p>
            <a:pPr algn="ctr">
              <a:buNone/>
            </a:pPr>
            <a:endParaRPr lang="sl-SI" dirty="0"/>
          </a:p>
          <a:p>
            <a:pPr algn="ctr">
              <a:buNone/>
            </a:pPr>
            <a:r>
              <a:rPr lang="sl-SI" b="1" dirty="0"/>
              <a:t>Hvala za vašo pozornost!</a:t>
            </a:r>
            <a:endParaRPr lang="sl-SI" dirty="0"/>
          </a:p>
          <a:p>
            <a:pPr algn="ctr">
              <a:buNone/>
            </a:pPr>
            <a:r>
              <a:rPr lang="sl-SI" b="1" dirty="0"/>
              <a:t> </a:t>
            </a:r>
            <a:endParaRPr lang="sl-SI" dirty="0"/>
          </a:p>
          <a:p>
            <a:pPr algn="ctr">
              <a:buNone/>
            </a:pPr>
            <a:endParaRPr lang="sl-SI" dirty="0"/>
          </a:p>
          <a:p>
            <a:pPr algn="r">
              <a:buNone/>
            </a:pPr>
            <a:r>
              <a:rPr lang="sl-SI" b="1" dirty="0"/>
              <a:t>Pavel Hočevar</a:t>
            </a:r>
            <a:endParaRPr lang="sl-SI" dirty="0"/>
          </a:p>
          <a:p>
            <a:pPr algn="r">
              <a:buNone/>
            </a:pPr>
            <a:r>
              <a:rPr lang="sl-SI" b="1" dirty="0"/>
              <a:t>                                                  December, 2017</a:t>
            </a:r>
            <a:endParaRPr lang="sl-SI" dirty="0"/>
          </a:p>
          <a:p>
            <a:endParaRPr lang="sl-SI"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pPr algn="ctr"/>
            <a:r>
              <a:rPr lang="sl-SI" dirty="0"/>
              <a:t> </a:t>
            </a:r>
            <a:r>
              <a:rPr lang="sl-SI" b="1" dirty="0"/>
              <a:t>Opredelitev kompetenc</a:t>
            </a:r>
            <a:endParaRPr lang="sl-SI" dirty="0"/>
          </a:p>
        </p:txBody>
      </p:sp>
      <p:sp>
        <p:nvSpPr>
          <p:cNvPr id="3" name="Ograda vsebine 2"/>
          <p:cNvSpPr>
            <a:spLocks noGrp="1"/>
          </p:cNvSpPr>
          <p:nvPr>
            <p:ph idx="1"/>
          </p:nvPr>
        </p:nvSpPr>
        <p:spPr/>
        <p:txBody>
          <a:bodyPr>
            <a:normAutofit/>
          </a:bodyPr>
          <a:lstStyle/>
          <a:p>
            <a:pPr>
              <a:buNone/>
            </a:pPr>
            <a:r>
              <a:rPr lang="sl-SI" dirty="0">
                <a:solidFill>
                  <a:schemeClr val="tx1">
                    <a:lumMod val="95000"/>
                    <a:lumOff val="5000"/>
                  </a:schemeClr>
                </a:solidFill>
              </a:rPr>
              <a:t>	Kompetence so sposobnosti za uporabo znanja in drugih </a:t>
            </a:r>
            <a:r>
              <a:rPr lang="sl-SI" b="1" dirty="0">
                <a:solidFill>
                  <a:schemeClr val="tx1">
                    <a:lumMod val="95000"/>
                    <a:lumOff val="5000"/>
                  </a:schemeClr>
                </a:solidFill>
              </a:rPr>
              <a:t>zmožnosti</a:t>
            </a:r>
            <a:r>
              <a:rPr lang="sl-SI" dirty="0">
                <a:solidFill>
                  <a:schemeClr val="tx1">
                    <a:lumMod val="95000"/>
                    <a:lumOff val="5000"/>
                  </a:schemeClr>
                </a:solidFill>
              </a:rPr>
              <a:t>, ki so potrebne za uspešno in učinkovito izvedbo </a:t>
            </a:r>
            <a:r>
              <a:rPr lang="sl-SI" b="1" dirty="0">
                <a:solidFill>
                  <a:schemeClr val="tx1">
                    <a:lumMod val="95000"/>
                    <a:lumOff val="5000"/>
                  </a:schemeClr>
                </a:solidFill>
              </a:rPr>
              <a:t>dela</a:t>
            </a:r>
            <a:r>
              <a:rPr lang="sl-SI" dirty="0">
                <a:solidFill>
                  <a:schemeClr val="tx1">
                    <a:lumMod val="95000"/>
                    <a:lumOff val="5000"/>
                  </a:schemeClr>
                </a:solidFill>
              </a:rPr>
              <a:t> v skladu s </a:t>
            </a:r>
            <a:r>
              <a:rPr lang="sl-SI" b="1" dirty="0">
                <a:solidFill>
                  <a:schemeClr val="tx1">
                    <a:lumMod val="95000"/>
                    <a:lumOff val="5000"/>
                  </a:schemeClr>
                </a:solidFill>
              </a:rPr>
              <a:t>standardi delovne uspešnosti</a:t>
            </a:r>
            <a:r>
              <a:rPr lang="sl-SI" dirty="0">
                <a:solidFill>
                  <a:schemeClr val="tx1">
                    <a:lumMod val="95000"/>
                    <a:lumOff val="5000"/>
                  </a:schemeClr>
                </a:solidFill>
              </a:rPr>
              <a:t>, za izvršitev določene </a:t>
            </a:r>
            <a:r>
              <a:rPr lang="sl-SI" b="1" dirty="0">
                <a:solidFill>
                  <a:schemeClr val="tx1">
                    <a:lumMod val="95000"/>
                    <a:lumOff val="5000"/>
                  </a:schemeClr>
                </a:solidFill>
              </a:rPr>
              <a:t>naloge</a:t>
            </a:r>
            <a:r>
              <a:rPr lang="sl-SI" dirty="0">
                <a:solidFill>
                  <a:schemeClr val="tx1">
                    <a:lumMod val="95000"/>
                    <a:lumOff val="5000"/>
                  </a:schemeClr>
                </a:solidFill>
              </a:rPr>
              <a:t>, opravljanja dela ali odigravanja </a:t>
            </a:r>
            <a:r>
              <a:rPr lang="sl-SI" b="1" dirty="0">
                <a:solidFill>
                  <a:schemeClr val="tx1">
                    <a:lumMod val="95000"/>
                    <a:lumOff val="5000"/>
                  </a:schemeClr>
                </a:solidFill>
              </a:rPr>
              <a:t>vloge</a:t>
            </a:r>
            <a:r>
              <a:rPr lang="sl-SI" dirty="0">
                <a:solidFill>
                  <a:schemeClr val="tx1">
                    <a:lumMod val="95000"/>
                    <a:lumOff val="5000"/>
                  </a:schemeClr>
                </a:solidFill>
              </a:rPr>
              <a:t> v delovnem oz. </a:t>
            </a:r>
            <a:r>
              <a:rPr lang="sl-SI" b="1" dirty="0">
                <a:solidFill>
                  <a:schemeClr val="tx1">
                    <a:lumMod val="95000"/>
                    <a:lumOff val="5000"/>
                  </a:schemeClr>
                </a:solidFill>
              </a:rPr>
              <a:t>poslovnem procesu.</a:t>
            </a:r>
          </a:p>
          <a:p>
            <a:pPr>
              <a:buNone/>
            </a:pPr>
            <a:r>
              <a:rPr lang="sl-SI" dirty="0">
                <a:solidFill>
                  <a:schemeClr val="tx1">
                    <a:lumMod val="95000"/>
                    <a:lumOff val="5000"/>
                  </a:schemeClr>
                </a:solidFill>
              </a:rPr>
              <a:t>	Kompetence obsegajo </a:t>
            </a:r>
            <a:r>
              <a:rPr lang="sl-SI" b="1" dirty="0">
                <a:solidFill>
                  <a:schemeClr val="tx1">
                    <a:lumMod val="95000"/>
                    <a:lumOff val="5000"/>
                  </a:schemeClr>
                </a:solidFill>
              </a:rPr>
              <a:t>znanje</a:t>
            </a:r>
            <a:r>
              <a:rPr lang="sl-SI" dirty="0">
                <a:solidFill>
                  <a:schemeClr val="tx1">
                    <a:lumMod val="95000"/>
                    <a:lumOff val="5000"/>
                  </a:schemeClr>
                </a:solidFill>
              </a:rPr>
              <a:t> in </a:t>
            </a:r>
            <a:r>
              <a:rPr lang="sl-SI" b="1" dirty="0">
                <a:solidFill>
                  <a:schemeClr val="tx1">
                    <a:lumMod val="95000"/>
                    <a:lumOff val="5000"/>
                  </a:schemeClr>
                </a:solidFill>
              </a:rPr>
              <a:t>izkušnje</a:t>
            </a:r>
            <a:r>
              <a:rPr lang="sl-SI" dirty="0">
                <a:solidFill>
                  <a:schemeClr val="tx1">
                    <a:lumMod val="95000"/>
                    <a:lumOff val="5000"/>
                  </a:schemeClr>
                </a:solidFill>
              </a:rPr>
              <a:t>, različne </a:t>
            </a:r>
            <a:r>
              <a:rPr lang="sl-SI" b="1" dirty="0">
                <a:solidFill>
                  <a:schemeClr val="tx1">
                    <a:lumMod val="95000"/>
                    <a:lumOff val="5000"/>
                  </a:schemeClr>
                </a:solidFill>
              </a:rPr>
              <a:t>sposobnosti</a:t>
            </a:r>
            <a:r>
              <a:rPr lang="sl-SI" dirty="0">
                <a:solidFill>
                  <a:schemeClr val="tx1">
                    <a:lumMod val="95000"/>
                    <a:lumOff val="5000"/>
                  </a:schemeClr>
                </a:solidFill>
              </a:rPr>
              <a:t> in </a:t>
            </a:r>
            <a:r>
              <a:rPr lang="sl-SI" b="1" dirty="0">
                <a:solidFill>
                  <a:schemeClr val="tx1">
                    <a:lumMod val="95000"/>
                    <a:lumOff val="5000"/>
                  </a:schemeClr>
                </a:solidFill>
              </a:rPr>
              <a:t>veščine </a:t>
            </a:r>
            <a:r>
              <a:rPr lang="sl-SI" dirty="0">
                <a:solidFill>
                  <a:schemeClr val="tx1">
                    <a:lumMod val="95000"/>
                    <a:lumOff val="5000"/>
                  </a:schemeClr>
                </a:solidFill>
              </a:rPr>
              <a:t>ter druge </a:t>
            </a:r>
            <a:r>
              <a:rPr lang="sl-SI" b="1" dirty="0">
                <a:solidFill>
                  <a:schemeClr val="tx1">
                    <a:lumMod val="95000"/>
                    <a:lumOff val="5000"/>
                  </a:schemeClr>
                </a:solidFill>
              </a:rPr>
              <a:t>osebnostne lastnosti</a:t>
            </a:r>
            <a:r>
              <a:rPr lang="sl-SI" dirty="0">
                <a:solidFill>
                  <a:schemeClr val="tx1">
                    <a:lumMod val="95000"/>
                    <a:lumOff val="5000"/>
                  </a:schemeClr>
                </a:solidFill>
              </a:rPr>
              <a:t> (karakterne lastnosti, </a:t>
            </a:r>
            <a:r>
              <a:rPr lang="sl-SI" b="1" dirty="0">
                <a:solidFill>
                  <a:schemeClr val="tx1">
                    <a:lumMod val="95000"/>
                    <a:lumOff val="5000"/>
                  </a:schemeClr>
                </a:solidFill>
              </a:rPr>
              <a:t>motiviranost, vrednote</a:t>
            </a:r>
            <a:r>
              <a:rPr lang="sl-SI" dirty="0">
                <a:solidFill>
                  <a:schemeClr val="tx1">
                    <a:lumMod val="95000"/>
                    <a:lumOff val="5000"/>
                  </a:schemeClr>
                </a:solidFill>
              </a:rPr>
              <a:t> idr.), ki skupaj zagotavljajo delovni </a:t>
            </a:r>
            <a:r>
              <a:rPr lang="sl-SI" b="1" dirty="0">
                <a:solidFill>
                  <a:schemeClr val="tx1">
                    <a:lumMod val="95000"/>
                    <a:lumOff val="5000"/>
                  </a:schemeClr>
                </a:solidFill>
              </a:rPr>
              <a:t>uspeh</a:t>
            </a:r>
            <a:r>
              <a:rPr lang="sl-SI" dirty="0">
                <a:solidFill>
                  <a:schemeClr val="tx1">
                    <a:lumMod val="95000"/>
                    <a:lumOff val="5000"/>
                  </a:schemeClr>
                </a:solidFill>
              </a:rPr>
              <a:t>.</a:t>
            </a:r>
          </a:p>
          <a:p>
            <a:endParaRPr lang="sl-SI"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57200" y="332656"/>
            <a:ext cx="8229600" cy="2880320"/>
          </a:xfrm>
        </p:spPr>
        <p:txBody>
          <a:bodyPr>
            <a:normAutofit/>
          </a:bodyPr>
          <a:lstStyle/>
          <a:p>
            <a:pPr algn="ctr"/>
            <a:r>
              <a:rPr lang="sl-SI" b="1" dirty="0"/>
              <a:t>Kompetence za posamezne poklice ali vrste dela</a:t>
            </a:r>
            <a:br>
              <a:rPr lang="sl-SI" dirty="0"/>
            </a:br>
            <a:endParaRPr lang="sl-SI" dirty="0"/>
          </a:p>
        </p:txBody>
      </p:sp>
      <p:sp>
        <p:nvSpPr>
          <p:cNvPr id="3" name="Ograda vsebine 2"/>
          <p:cNvSpPr>
            <a:spLocks noGrp="1"/>
          </p:cNvSpPr>
          <p:nvPr>
            <p:ph idx="1"/>
          </p:nvPr>
        </p:nvSpPr>
        <p:spPr>
          <a:xfrm>
            <a:off x="457200" y="2636912"/>
            <a:ext cx="8229600" cy="3687688"/>
          </a:xfrm>
        </p:spPr>
        <p:txBody>
          <a:bodyPr/>
          <a:lstStyle/>
          <a:p>
            <a:pPr>
              <a:buNone/>
            </a:pPr>
            <a:r>
              <a:rPr lang="sl-SI" dirty="0"/>
              <a:t>	</a:t>
            </a:r>
          </a:p>
          <a:p>
            <a:pPr>
              <a:buNone/>
            </a:pPr>
            <a:r>
              <a:rPr lang="sl-SI"/>
              <a:t>	Ključne </a:t>
            </a:r>
            <a:r>
              <a:rPr lang="sl-SI" dirty="0"/>
              <a:t>kompetence za posamezne poklice ali vrste del (tudi generične kompetence) so kompetence, ki so značilne in pomembne za določeno vrsto dela, na primer kompetence za direktorja, vodjo, za delo na finančnem področju, v razvojni dejavnosti, za delo s strankami, za delo v proizvodnji, ….</a:t>
            </a:r>
            <a:r>
              <a:rPr lang="sl-SI" b="1" dirty="0"/>
              <a:t>za rokodelsko dejavnost.</a:t>
            </a:r>
            <a:endParaRPr lang="sl-SI" dirty="0"/>
          </a:p>
          <a:p>
            <a:endParaRPr lang="sl-SI"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57200" y="704088"/>
            <a:ext cx="8229600" cy="1644792"/>
          </a:xfrm>
        </p:spPr>
        <p:txBody>
          <a:bodyPr>
            <a:normAutofit/>
          </a:bodyPr>
          <a:lstStyle/>
          <a:p>
            <a:pPr algn="ctr"/>
            <a:r>
              <a:rPr lang="sl-SI" b="1" dirty="0"/>
              <a:t>Zgodbe rok in krajev</a:t>
            </a:r>
            <a:br>
              <a:rPr lang="sl-SI" dirty="0"/>
            </a:br>
            <a:endParaRPr lang="sl-SI" dirty="0"/>
          </a:p>
        </p:txBody>
      </p:sp>
      <p:sp>
        <p:nvSpPr>
          <p:cNvPr id="3" name="Ograda vsebine 2"/>
          <p:cNvSpPr>
            <a:spLocks noGrp="1"/>
          </p:cNvSpPr>
          <p:nvPr>
            <p:ph idx="1"/>
          </p:nvPr>
        </p:nvSpPr>
        <p:spPr>
          <a:xfrm>
            <a:off x="457200" y="2060848"/>
            <a:ext cx="8229600" cy="4263752"/>
          </a:xfrm>
        </p:spPr>
        <p:txBody>
          <a:bodyPr>
            <a:normAutofit fontScale="77500" lnSpcReduction="20000"/>
          </a:bodyPr>
          <a:lstStyle/>
          <a:p>
            <a:pPr>
              <a:buNone/>
            </a:pPr>
            <a:r>
              <a:rPr lang="sl-SI" dirty="0"/>
              <a:t> Povzetek operacije (projekta)</a:t>
            </a:r>
          </a:p>
          <a:p>
            <a:pPr>
              <a:buNone/>
            </a:pPr>
            <a:r>
              <a:rPr lang="sl-SI" dirty="0"/>
              <a:t> </a:t>
            </a:r>
          </a:p>
          <a:p>
            <a:pPr lvl="0"/>
            <a:r>
              <a:rPr lang="sl-SI" dirty="0"/>
              <a:t>Ustvariti spodbudno okolje za razvoj rokodelstva v Sloveniji</a:t>
            </a:r>
          </a:p>
          <a:p>
            <a:pPr lvl="0"/>
            <a:r>
              <a:rPr lang="sl-SI" dirty="0"/>
              <a:t>Glavna ciljna skupina v projektu so aktivni, potencialni in bodoči rokodelci.</a:t>
            </a:r>
          </a:p>
          <a:p>
            <a:endParaRPr lang="sl-SI" dirty="0"/>
          </a:p>
          <a:p>
            <a:pPr>
              <a:buNone/>
            </a:pPr>
            <a:r>
              <a:rPr lang="sl-SI"/>
              <a:t>	   </a:t>
            </a:r>
            <a:r>
              <a:rPr lang="sl-SI" dirty="0"/>
              <a:t>Projekt bo omogočil:</a:t>
            </a:r>
          </a:p>
          <a:p>
            <a:pPr lvl="0"/>
            <a:r>
              <a:rPr lang="sl-SI" dirty="0"/>
              <a:t>enotno bazo rokodelcev, analizo stanja rokodelstva </a:t>
            </a:r>
          </a:p>
          <a:p>
            <a:pPr lvl="0"/>
            <a:r>
              <a:rPr lang="sl-SI" dirty="0"/>
              <a:t>izboljšanje položaja slovenskih rokodelcev</a:t>
            </a:r>
          </a:p>
          <a:p>
            <a:pPr lvl="0"/>
            <a:r>
              <a:rPr lang="sl-SI" dirty="0"/>
              <a:t>vključevanje sodobnega dizajna</a:t>
            </a:r>
          </a:p>
          <a:p>
            <a:pPr lvl="0"/>
            <a:r>
              <a:rPr lang="sl-SI" dirty="0"/>
              <a:t>izboljšanje kakovosti izdelkov</a:t>
            </a:r>
          </a:p>
          <a:p>
            <a:pPr lvl="0"/>
            <a:r>
              <a:rPr lang="sl-SI" dirty="0"/>
              <a:t>odpiranje novih tržnih poti</a:t>
            </a:r>
          </a:p>
          <a:p>
            <a:pPr lvl="0"/>
            <a:r>
              <a:rPr lang="sl-SI" dirty="0"/>
              <a:t>dodajanje vrednosti turizmu</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57200" y="704088"/>
            <a:ext cx="8229600" cy="1572784"/>
          </a:xfrm>
        </p:spPr>
        <p:txBody>
          <a:bodyPr>
            <a:normAutofit/>
          </a:bodyPr>
          <a:lstStyle/>
          <a:p>
            <a:pPr algn="ctr"/>
            <a:r>
              <a:rPr lang="sl-SI" b="1" dirty="0"/>
              <a:t> Zgodbe rok in krajev-pridobitev kompetenc</a:t>
            </a:r>
            <a:endParaRPr lang="sl-SI" dirty="0"/>
          </a:p>
        </p:txBody>
      </p:sp>
      <p:sp>
        <p:nvSpPr>
          <p:cNvPr id="3" name="Ograda vsebine 2"/>
          <p:cNvSpPr>
            <a:spLocks noGrp="1"/>
          </p:cNvSpPr>
          <p:nvPr>
            <p:ph idx="1"/>
          </p:nvPr>
        </p:nvSpPr>
        <p:spPr>
          <a:xfrm>
            <a:off x="457200" y="2420888"/>
            <a:ext cx="8229600" cy="3903712"/>
          </a:xfrm>
        </p:spPr>
        <p:txBody>
          <a:bodyPr>
            <a:normAutofit fontScale="70000" lnSpcReduction="20000"/>
          </a:bodyPr>
          <a:lstStyle/>
          <a:p>
            <a:pPr>
              <a:buNone/>
            </a:pPr>
            <a:r>
              <a:rPr lang="sl-SI" dirty="0"/>
              <a:t>	Izobraževanje je temeljni sestavni del tega projekta, saj je za razvoj rokodelstva potrebno dati rokodelcem ustrezna znanja, vedenja, metode in druge veščine. </a:t>
            </a:r>
          </a:p>
          <a:p>
            <a:pPr>
              <a:buNone/>
            </a:pPr>
            <a:endParaRPr lang="sl-SI" dirty="0"/>
          </a:p>
          <a:p>
            <a:pPr algn="ctr">
              <a:buNone/>
            </a:pPr>
            <a:r>
              <a:rPr lang="sl-SI" b="1" dirty="0"/>
              <a:t>Osnovne kompetence, ki jih bodo rokodelci pridobili skozi projekt:</a:t>
            </a:r>
          </a:p>
          <a:p>
            <a:pPr algn="ctr">
              <a:buNone/>
            </a:pPr>
            <a:r>
              <a:rPr lang="sl-SI" b="1" dirty="0"/>
              <a:t> </a:t>
            </a:r>
          </a:p>
          <a:p>
            <a:pPr lvl="0"/>
            <a:r>
              <a:rPr lang="sl-SI" dirty="0"/>
              <a:t>načrtovanje organizacije-poznavanje delovanja poslovnega sistema za status rokodelca</a:t>
            </a:r>
          </a:p>
          <a:p>
            <a:pPr lvl="0"/>
            <a:r>
              <a:rPr lang="sl-SI" dirty="0"/>
              <a:t>proizvodnja-kako izdelati kvaliteten, uporaben in sodoben izdelek</a:t>
            </a:r>
          </a:p>
          <a:p>
            <a:pPr lvl="0"/>
            <a:r>
              <a:rPr lang="sl-SI" dirty="0"/>
              <a:t>celostna podoba rokodelca in njegovih izdelkov </a:t>
            </a:r>
          </a:p>
          <a:p>
            <a:pPr lvl="0"/>
            <a:r>
              <a:rPr lang="sl-SI" dirty="0"/>
              <a:t>poznavanje certifikata Art&amp;</a:t>
            </a:r>
            <a:r>
              <a:rPr lang="sl-SI" dirty="0" err="1"/>
              <a:t>Craft</a:t>
            </a:r>
            <a:r>
              <a:rPr lang="sl-SI" dirty="0"/>
              <a:t> SLO in sistem ocenjevanja komisije  DUO na OZS</a:t>
            </a:r>
          </a:p>
          <a:p>
            <a:pPr lvl="0"/>
            <a:r>
              <a:rPr lang="sl-SI" dirty="0"/>
              <a:t>Veščine komuniciranja z javnostjo</a:t>
            </a:r>
          </a:p>
          <a:p>
            <a:pPr lvl="0"/>
            <a:r>
              <a:rPr lang="sl-SI" dirty="0"/>
              <a:t>Promocija</a:t>
            </a:r>
          </a:p>
          <a:p>
            <a:pPr lvl="0"/>
            <a:r>
              <a:rPr lang="sl-SI" dirty="0"/>
              <a:t>Prodaja !!!</a:t>
            </a:r>
          </a:p>
          <a:p>
            <a:endParaRPr lang="sl-SI"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57200" y="704088"/>
            <a:ext cx="8229600" cy="1572784"/>
          </a:xfrm>
        </p:spPr>
        <p:txBody>
          <a:bodyPr>
            <a:normAutofit/>
          </a:bodyPr>
          <a:lstStyle/>
          <a:p>
            <a:pPr algn="ctr"/>
            <a:r>
              <a:rPr lang="sl-SI" b="1" dirty="0"/>
              <a:t>Kako bom pridobil potrebne kompetence?</a:t>
            </a:r>
            <a:endParaRPr lang="sl-SI" dirty="0"/>
          </a:p>
        </p:txBody>
      </p:sp>
      <p:sp>
        <p:nvSpPr>
          <p:cNvPr id="3" name="Ograda vsebine 2"/>
          <p:cNvSpPr>
            <a:spLocks noGrp="1"/>
          </p:cNvSpPr>
          <p:nvPr>
            <p:ph idx="1"/>
          </p:nvPr>
        </p:nvSpPr>
        <p:spPr>
          <a:xfrm>
            <a:off x="457200" y="2492896"/>
            <a:ext cx="8229600" cy="3831704"/>
          </a:xfrm>
        </p:spPr>
        <p:txBody>
          <a:bodyPr/>
          <a:lstStyle/>
          <a:p>
            <a:pPr lvl="0"/>
            <a:r>
              <a:rPr lang="sl-SI" dirty="0"/>
              <a:t>Vključevanje v programe in dogodke projekta</a:t>
            </a:r>
          </a:p>
          <a:p>
            <a:pPr lvl="0"/>
            <a:r>
              <a:rPr lang="sl-SI" dirty="0"/>
              <a:t>Obveščanje in redna srečanja rokodelcev</a:t>
            </a:r>
          </a:p>
          <a:p>
            <a:pPr lvl="0"/>
            <a:r>
              <a:rPr lang="sl-SI" dirty="0"/>
              <a:t>Organizacija predavanj, interaktivnih delavnic</a:t>
            </a:r>
          </a:p>
          <a:p>
            <a:pPr lvl="0"/>
            <a:r>
              <a:rPr lang="sl-SI" dirty="0"/>
              <a:t>Kreativna srečanja rokodelcev z etnologi, oblikovalci, </a:t>
            </a:r>
            <a:r>
              <a:rPr lang="sl-SI" dirty="0" err="1"/>
              <a:t>prodajniki</a:t>
            </a:r>
            <a:endParaRPr lang="sl-SI" dirty="0"/>
          </a:p>
          <a:p>
            <a:pPr lvl="0"/>
            <a:r>
              <a:rPr lang="sl-SI" dirty="0"/>
              <a:t>Oblikovanje spletne strani</a:t>
            </a:r>
          </a:p>
          <a:p>
            <a:pPr lvl="0"/>
            <a:r>
              <a:rPr lang="sl-SI" dirty="0"/>
              <a:t>Urejanje prodajne stojnice</a:t>
            </a:r>
          </a:p>
          <a:p>
            <a:pPr lvl="0"/>
            <a:r>
              <a:rPr lang="sl-SI" dirty="0"/>
              <a:t>Praktične vaje s področja komuniciranja</a:t>
            </a:r>
          </a:p>
          <a:p>
            <a:endParaRPr lang="sl-SI"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57200" y="704088"/>
            <a:ext cx="8229600" cy="2076840"/>
          </a:xfrm>
        </p:spPr>
        <p:txBody>
          <a:bodyPr>
            <a:normAutofit fontScale="90000"/>
          </a:bodyPr>
          <a:lstStyle/>
          <a:p>
            <a:pPr algn="ctr"/>
            <a:r>
              <a:rPr lang="sl-SI" b="1" dirty="0"/>
              <a:t>Kaj je Nacionalna Poklicna Kvalifikacija-NPK</a:t>
            </a:r>
            <a:br>
              <a:rPr lang="sl-SI" dirty="0"/>
            </a:br>
            <a:endParaRPr lang="sl-SI" dirty="0"/>
          </a:p>
        </p:txBody>
      </p:sp>
      <p:sp>
        <p:nvSpPr>
          <p:cNvPr id="3" name="Ograda vsebine 2"/>
          <p:cNvSpPr>
            <a:spLocks noGrp="1"/>
          </p:cNvSpPr>
          <p:nvPr>
            <p:ph idx="1"/>
          </p:nvPr>
        </p:nvSpPr>
        <p:spPr>
          <a:xfrm>
            <a:off x="457200" y="2492896"/>
            <a:ext cx="8229600" cy="3831704"/>
          </a:xfrm>
        </p:spPr>
        <p:txBody>
          <a:bodyPr>
            <a:normAutofit lnSpcReduction="10000"/>
          </a:bodyPr>
          <a:lstStyle/>
          <a:p>
            <a:r>
              <a:rPr lang="sl-SI" dirty="0"/>
              <a:t>NPK dokazuje poklicno usposobljenost</a:t>
            </a:r>
          </a:p>
          <a:p>
            <a:endParaRPr lang="sl-SI" dirty="0"/>
          </a:p>
          <a:p>
            <a:r>
              <a:rPr lang="sl-SI" dirty="0"/>
              <a:t>Nacionalna poklicna kvalifikacija posamezniku omogoči, da pridobi javno veljavno listino o poklicni usposobljenosti.</a:t>
            </a:r>
          </a:p>
          <a:p>
            <a:pPr>
              <a:buNone/>
            </a:pPr>
            <a:endParaRPr lang="sl-SI" dirty="0"/>
          </a:p>
          <a:p>
            <a:r>
              <a:rPr lang="sl-SI" dirty="0"/>
              <a:t>Iz Zakona  izhaja, da NPK pomeni potrditev znanj, spretnosti in delovnih sposobnosti, ki jih je posameznik dobil na formalen ali neformalen način.</a:t>
            </a:r>
          </a:p>
          <a:p>
            <a:pPr>
              <a:buNone/>
            </a:pPr>
            <a:endParaRPr lang="sl-SI"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57200" y="704088"/>
            <a:ext cx="8229600" cy="1716800"/>
          </a:xfrm>
        </p:spPr>
        <p:txBody>
          <a:bodyPr>
            <a:normAutofit fontScale="90000"/>
          </a:bodyPr>
          <a:lstStyle/>
          <a:p>
            <a:pPr algn="ctr"/>
            <a:r>
              <a:rPr lang="sl-SI" b="1" dirty="0"/>
              <a:t>Nacionalna poklicna kvalifikacija</a:t>
            </a:r>
            <a:br>
              <a:rPr lang="sl-SI" dirty="0"/>
            </a:br>
            <a:endParaRPr lang="sl-SI" dirty="0"/>
          </a:p>
        </p:txBody>
      </p:sp>
      <p:sp>
        <p:nvSpPr>
          <p:cNvPr id="3" name="Ograda vsebine 2"/>
          <p:cNvSpPr>
            <a:spLocks noGrp="1"/>
          </p:cNvSpPr>
          <p:nvPr>
            <p:ph idx="1"/>
          </p:nvPr>
        </p:nvSpPr>
        <p:spPr>
          <a:xfrm>
            <a:off x="457200" y="2132856"/>
            <a:ext cx="8229600" cy="4191744"/>
          </a:xfrm>
        </p:spPr>
        <p:txBody>
          <a:bodyPr>
            <a:normAutofit/>
          </a:bodyPr>
          <a:lstStyle/>
          <a:p>
            <a:pPr>
              <a:buNone/>
            </a:pPr>
            <a:r>
              <a:rPr lang="sl-SI" dirty="0"/>
              <a:t>	Ponuja možnost ovrednotenja in potrditve spretnosti in znanj, pridobljenih z neformalnim učenjem:</a:t>
            </a:r>
          </a:p>
          <a:p>
            <a:pPr lvl="0"/>
            <a:r>
              <a:rPr lang="sl-SI" dirty="0"/>
              <a:t>med opravljanjem poklica</a:t>
            </a:r>
          </a:p>
          <a:p>
            <a:pPr lvl="0"/>
            <a:r>
              <a:rPr lang="sl-SI" dirty="0"/>
              <a:t>s prostovoljnim delom</a:t>
            </a:r>
          </a:p>
          <a:p>
            <a:pPr lvl="0"/>
            <a:r>
              <a:rPr lang="sl-SI" dirty="0"/>
              <a:t>s prostočasnimi dejavnostmi - </a:t>
            </a:r>
            <a:r>
              <a:rPr lang="sl-SI" dirty="0" err="1"/>
              <a:t>hobby</a:t>
            </a:r>
            <a:endParaRPr lang="sl-SI" dirty="0"/>
          </a:p>
          <a:p>
            <a:pPr lvl="0"/>
            <a:r>
              <a:rPr lang="sl-SI" dirty="0"/>
              <a:t>z udeležbo na neformalnih programih izobraževanja</a:t>
            </a:r>
          </a:p>
          <a:p>
            <a:pPr lvl="0"/>
            <a:r>
              <a:rPr lang="sl-SI" dirty="0"/>
              <a:t>s </a:t>
            </a:r>
            <a:r>
              <a:rPr lang="sl-SI" dirty="0" err="1"/>
              <a:t>samoučenjem</a:t>
            </a:r>
            <a:endParaRPr lang="sl-SI" dirty="0"/>
          </a:p>
          <a:p>
            <a:endParaRPr lang="sl-SI"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57200" y="704088"/>
            <a:ext cx="8229600" cy="1644792"/>
          </a:xfrm>
        </p:spPr>
        <p:txBody>
          <a:bodyPr>
            <a:normAutofit/>
          </a:bodyPr>
          <a:lstStyle/>
          <a:p>
            <a:pPr algn="ctr"/>
            <a:r>
              <a:rPr lang="sl-SI" b="1" dirty="0"/>
              <a:t>Kdo lahko pridobi NPK</a:t>
            </a:r>
            <a:br>
              <a:rPr lang="sl-SI" dirty="0"/>
            </a:br>
            <a:endParaRPr lang="sl-SI" dirty="0"/>
          </a:p>
        </p:txBody>
      </p:sp>
      <p:sp>
        <p:nvSpPr>
          <p:cNvPr id="3" name="Ograda vsebine 2"/>
          <p:cNvSpPr>
            <a:spLocks noGrp="1"/>
          </p:cNvSpPr>
          <p:nvPr>
            <p:ph idx="1"/>
          </p:nvPr>
        </p:nvSpPr>
        <p:spPr>
          <a:xfrm>
            <a:off x="457200" y="2132856"/>
            <a:ext cx="8229600" cy="4191744"/>
          </a:xfrm>
        </p:spPr>
        <p:txBody>
          <a:bodyPr>
            <a:normAutofit lnSpcReduction="10000"/>
          </a:bodyPr>
          <a:lstStyle/>
          <a:p>
            <a:pPr lvl="0"/>
            <a:r>
              <a:rPr lang="sl-SI" dirty="0"/>
              <a:t>odrasli, ki so skozi življenje pridobili različne poklicne kompetence, ki niso priznane in ovrednotene</a:t>
            </a:r>
          </a:p>
          <a:p>
            <a:pPr lvl="0">
              <a:buNone/>
            </a:pPr>
            <a:endParaRPr lang="sl-SI" dirty="0"/>
          </a:p>
          <a:p>
            <a:pPr lvl="0"/>
            <a:r>
              <a:rPr lang="sl-SI" dirty="0"/>
              <a:t>tisti, ki so dopolnili 18 let, ali izjemoma mlajši, ki jim je potekel status vajenca ali dijaka in imajo ustrezne delovne izkušnje</a:t>
            </a:r>
          </a:p>
          <a:p>
            <a:pPr lvl="0">
              <a:buNone/>
            </a:pPr>
            <a:endParaRPr lang="sl-SI" dirty="0"/>
          </a:p>
          <a:p>
            <a:pPr lvl="0"/>
            <a:r>
              <a:rPr lang="sl-SI" dirty="0"/>
              <a:t>želijo napredovati na poklicni poti, ne da bi zato morali pridobiti višjo raven poklicne izobrazbe oz. končati formalni izobraževalni program</a:t>
            </a:r>
          </a:p>
          <a:p>
            <a:endParaRPr lang="sl-SI"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otek">
  <a:themeElements>
    <a:clrScheme name="Potek">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Potek">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otek">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ova tema">
  <a:themeElements>
    <a:clrScheme name="Pisar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isar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isar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36</TotalTime>
  <Words>280</Words>
  <Application>Microsoft Office PowerPoint</Application>
  <PresentationFormat>Diaprojekcija na zaslonu (4:3)</PresentationFormat>
  <Paragraphs>97</Paragraphs>
  <Slides>13</Slides>
  <Notes>0</Notes>
  <HiddenSlides>0</HiddenSlides>
  <MMClips>0</MMClips>
  <ScaleCrop>false</ScaleCrop>
  <HeadingPairs>
    <vt:vector size="6" baseType="variant">
      <vt:variant>
        <vt:lpstr>Uporabljene pisave</vt:lpstr>
      </vt:variant>
      <vt:variant>
        <vt:i4>4</vt:i4>
      </vt:variant>
      <vt:variant>
        <vt:lpstr>Tema</vt:lpstr>
      </vt:variant>
      <vt:variant>
        <vt:i4>1</vt:i4>
      </vt:variant>
      <vt:variant>
        <vt:lpstr>Naslovi diapozitivov</vt:lpstr>
      </vt:variant>
      <vt:variant>
        <vt:i4>13</vt:i4>
      </vt:variant>
    </vt:vector>
  </HeadingPairs>
  <TitlesOfParts>
    <vt:vector size="18" baseType="lpstr">
      <vt:lpstr>Calibri</vt:lpstr>
      <vt:lpstr>Constantia</vt:lpstr>
      <vt:lpstr>Times New Roman</vt:lpstr>
      <vt:lpstr>Wingdings 2</vt:lpstr>
      <vt:lpstr>Potek</vt:lpstr>
      <vt:lpstr>Seminar o temeljnih kompetencah rokodelcev</vt:lpstr>
      <vt:lpstr> Opredelitev kompetenc</vt:lpstr>
      <vt:lpstr>Kompetence za posamezne poklice ali vrste dela </vt:lpstr>
      <vt:lpstr>Zgodbe rok in krajev </vt:lpstr>
      <vt:lpstr> Zgodbe rok in krajev-pridobitev kompetenc</vt:lpstr>
      <vt:lpstr>Kako bom pridobil potrebne kompetence?</vt:lpstr>
      <vt:lpstr>Kaj je Nacionalna Poklicna Kvalifikacija-NPK </vt:lpstr>
      <vt:lpstr>Nacionalna poklicna kvalifikacija </vt:lpstr>
      <vt:lpstr>Kdo lahko pridobi NPK </vt:lpstr>
      <vt:lpstr>Postopek pridobivanja NPK </vt:lpstr>
      <vt:lpstr>Zgodovina NPK </vt:lpstr>
      <vt:lpstr>NPK-izvajalci in zakonska podlaga </vt:lpstr>
      <vt:lpst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Seminar o temeljnih kompetencah rokodelcev</dc:title>
  <dc:creator>Uporabnik sistema Windows</dc:creator>
  <cp:lastModifiedBy>Maša</cp:lastModifiedBy>
  <cp:revision>14</cp:revision>
  <dcterms:created xsi:type="dcterms:W3CDTF">2017-11-30T13:30:55Z</dcterms:created>
  <dcterms:modified xsi:type="dcterms:W3CDTF">2017-12-07T07:31:34Z</dcterms:modified>
</cp:coreProperties>
</file>