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9" r:id="rId8"/>
    <p:sldId id="262" r:id="rId9"/>
    <p:sldId id="263" r:id="rId10"/>
    <p:sldId id="264" r:id="rId11"/>
    <p:sldId id="265" r:id="rId12"/>
    <p:sldId id="266" r:id="rId13"/>
    <p:sldId id="267" r:id="rId14"/>
    <p:sldId id="268"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9144000" cy="6858000" type="screen4x3"/>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bg>
      <p:bgRef idx="1001">
        <a:schemeClr val="bg2"/>
      </p:bgRef>
    </p:bg>
    <p:spTree>
      <p:nvGrpSpPr>
        <p:cNvPr id="1" name=""/>
        <p:cNvGrpSpPr/>
        <p:nvPr/>
      </p:nvGrpSpPr>
      <p:grpSpPr>
        <a:xfrm>
          <a:off x="0" y="0"/>
          <a:ext cx="0" cy="0"/>
          <a:chOff x="0" y="0"/>
          <a:chExt cx="0" cy="0"/>
        </a:xfrm>
      </p:grpSpPr>
      <p:sp>
        <p:nvSpPr>
          <p:cNvPr id="15" name="Pravokotni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Pravokotnik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Pravokotni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Pravokotni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Pravokotnik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odnaslov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sl-SI"/>
              <a:t>Kliknite, če želite urediti slog podnaslova matrice</a:t>
            </a:r>
            <a:endParaRPr kumimoji="0" lang="en-US"/>
          </a:p>
        </p:txBody>
      </p:sp>
      <p:sp>
        <p:nvSpPr>
          <p:cNvPr id="28" name="Ograda datuma 27"/>
          <p:cNvSpPr>
            <a:spLocks noGrp="1"/>
          </p:cNvSpPr>
          <p:nvPr>
            <p:ph type="dt" sz="half" idx="10"/>
          </p:nvPr>
        </p:nvSpPr>
        <p:spPr/>
        <p:txBody>
          <a:bodyPr/>
          <a:lstStyle/>
          <a:p>
            <a:fld id="{F8F2D616-7259-4B47-868E-CC5BCFB28355}" type="datetimeFigureOut">
              <a:rPr lang="sl-SI" smtClean="0"/>
              <a:pPr/>
              <a:t>7. 12. 2017</a:t>
            </a:fld>
            <a:endParaRPr lang="sl-SI"/>
          </a:p>
        </p:txBody>
      </p:sp>
      <p:sp>
        <p:nvSpPr>
          <p:cNvPr id="17" name="Ograda noge 16"/>
          <p:cNvSpPr>
            <a:spLocks noGrp="1"/>
          </p:cNvSpPr>
          <p:nvPr>
            <p:ph type="ftr" sz="quarter" idx="11"/>
          </p:nvPr>
        </p:nvSpPr>
        <p:spPr/>
        <p:txBody>
          <a:bodyPr/>
          <a:lstStyle/>
          <a:p>
            <a:endParaRPr lang="sl-SI"/>
          </a:p>
        </p:txBody>
      </p:sp>
      <p:sp>
        <p:nvSpPr>
          <p:cNvPr id="7" name="Raven konek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Pravokotnik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ipsa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ipsa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Ograda številke diapozitiva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3494876-2B4A-497E-B772-1E90D7512845}" type="slidenum">
              <a:rPr lang="sl-SI" smtClean="0"/>
              <a:pPr/>
              <a:t>‹#›</a:t>
            </a:fld>
            <a:endParaRPr lang="sl-SI"/>
          </a:p>
        </p:txBody>
      </p:sp>
      <p:sp>
        <p:nvSpPr>
          <p:cNvPr id="8" name="Naslov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sl-SI"/>
              <a:t>Kliknite, če želite urediti slog naslova matrice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bg>
      <p:bgRef idx="1001">
        <a:schemeClr val="bg2"/>
      </p:bgRef>
    </p:bg>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kumimoji="0" lang="sl-SI"/>
              <a:t>Kliknite, če želite urediti slog naslova matrice</a:t>
            </a:r>
            <a:endParaRPr kumimoji="0" lang="en-US"/>
          </a:p>
        </p:txBody>
      </p:sp>
      <p:sp>
        <p:nvSpPr>
          <p:cNvPr id="3" name="Ograda navpičnega besedila 2"/>
          <p:cNvSpPr>
            <a:spLocks noGrp="1"/>
          </p:cNvSpPr>
          <p:nvPr>
            <p:ph type="body" orient="vert" idx="1"/>
          </p:nvPr>
        </p:nvSpPr>
        <p:spPr/>
        <p:txBody>
          <a:bodyPr vert="eaVert"/>
          <a:lstStyle/>
          <a:p>
            <a:pPr lvl="0" eaLnBrk="1" latinLnBrk="0" hangingPunct="1"/>
            <a:r>
              <a:rPr lang="sl-SI"/>
              <a:t>Kliknite, če želite urediti sloge besedila matrice</a:t>
            </a:r>
          </a:p>
          <a:p>
            <a:pPr lvl="1" eaLnBrk="1" latinLnBrk="0" hangingPunct="1"/>
            <a:r>
              <a:rPr lang="sl-SI"/>
              <a:t>Druga raven</a:t>
            </a:r>
          </a:p>
          <a:p>
            <a:pPr lvl="2" eaLnBrk="1" latinLnBrk="0" hangingPunct="1"/>
            <a:r>
              <a:rPr lang="sl-SI"/>
              <a:t>Tretja raven</a:t>
            </a:r>
          </a:p>
          <a:p>
            <a:pPr lvl="3" eaLnBrk="1" latinLnBrk="0" hangingPunct="1"/>
            <a:r>
              <a:rPr lang="sl-SI"/>
              <a:t>Četrta raven</a:t>
            </a:r>
          </a:p>
          <a:p>
            <a:pPr lvl="4" eaLnBrk="1" latinLnBrk="0" hangingPunct="1"/>
            <a:r>
              <a:rPr lang="sl-SI"/>
              <a:t>Peta raven</a:t>
            </a:r>
            <a:endParaRPr kumimoji="0" lang="en-US"/>
          </a:p>
        </p:txBody>
      </p:sp>
      <p:sp>
        <p:nvSpPr>
          <p:cNvPr id="4" name="Ograda datuma 3"/>
          <p:cNvSpPr>
            <a:spLocks noGrp="1"/>
          </p:cNvSpPr>
          <p:nvPr>
            <p:ph type="dt" sz="half" idx="10"/>
          </p:nvPr>
        </p:nvSpPr>
        <p:spPr/>
        <p:txBody>
          <a:bodyPr/>
          <a:lstStyle/>
          <a:p>
            <a:fld id="{F8F2D616-7259-4B47-868E-CC5BCFB28355}" type="datetimeFigureOut">
              <a:rPr lang="sl-SI" smtClean="0"/>
              <a:pPr/>
              <a:t>7. 12. 2017</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C3494876-2B4A-497E-B772-1E90D7512845}" type="slidenum">
              <a:rPr lang="sl-SI" smtClean="0"/>
              <a:pPr/>
              <a:t>‹#›</a:t>
            </a:fld>
            <a:endParaRPr lang="sl-SI"/>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Navpični naslov in besedilo">
    <p:bg>
      <p:bgRef idx="1001">
        <a:schemeClr val="bg2"/>
      </p:bgRef>
    </p:bg>
    <p:spTree>
      <p:nvGrpSpPr>
        <p:cNvPr id="1" name=""/>
        <p:cNvGrpSpPr/>
        <p:nvPr/>
      </p:nvGrpSpPr>
      <p:grpSpPr>
        <a:xfrm>
          <a:off x="0" y="0"/>
          <a:ext cx="0" cy="0"/>
          <a:chOff x="0" y="0"/>
          <a:chExt cx="0" cy="0"/>
        </a:xfrm>
      </p:grpSpPr>
      <p:sp>
        <p:nvSpPr>
          <p:cNvPr id="7" name="Pravokotni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Pravokotni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ravokotnik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Pravokotni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Pravokotnik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Pravokotnik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aven konek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ipsa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ipsa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Ograda številke diapozitiva 5"/>
          <p:cNvSpPr>
            <a:spLocks noGrp="1"/>
          </p:cNvSpPr>
          <p:nvPr>
            <p:ph type="sldNum" sz="quarter" idx="12"/>
          </p:nvPr>
        </p:nvSpPr>
        <p:spPr>
          <a:xfrm>
            <a:off x="6915912" y="3009901"/>
            <a:ext cx="457200" cy="441325"/>
          </a:xfrm>
        </p:spPr>
        <p:txBody>
          <a:bodyPr/>
          <a:lstStyle/>
          <a:p>
            <a:fld id="{C3494876-2B4A-497E-B772-1E90D7512845}" type="slidenum">
              <a:rPr lang="sl-SI" smtClean="0"/>
              <a:pPr/>
              <a:t>‹#›</a:t>
            </a:fld>
            <a:endParaRPr lang="sl-SI"/>
          </a:p>
        </p:txBody>
      </p:sp>
      <p:sp>
        <p:nvSpPr>
          <p:cNvPr id="3" name="Ograda navpičnega besedila 2"/>
          <p:cNvSpPr>
            <a:spLocks noGrp="1"/>
          </p:cNvSpPr>
          <p:nvPr>
            <p:ph type="body" orient="vert" idx="1"/>
          </p:nvPr>
        </p:nvSpPr>
        <p:spPr>
          <a:xfrm>
            <a:off x="304800" y="304800"/>
            <a:ext cx="6553200" cy="5821366"/>
          </a:xfrm>
        </p:spPr>
        <p:txBody>
          <a:bodyPr vert="eaVert"/>
          <a:lstStyle/>
          <a:p>
            <a:pPr lvl="0" eaLnBrk="1" latinLnBrk="0" hangingPunct="1"/>
            <a:r>
              <a:rPr lang="sl-SI"/>
              <a:t>Kliknite, če želite urediti sloge besedila matrice</a:t>
            </a:r>
          </a:p>
          <a:p>
            <a:pPr lvl="1" eaLnBrk="1" latinLnBrk="0" hangingPunct="1"/>
            <a:r>
              <a:rPr lang="sl-SI"/>
              <a:t>Druga raven</a:t>
            </a:r>
          </a:p>
          <a:p>
            <a:pPr lvl="2" eaLnBrk="1" latinLnBrk="0" hangingPunct="1"/>
            <a:r>
              <a:rPr lang="sl-SI"/>
              <a:t>Tretja raven</a:t>
            </a:r>
          </a:p>
          <a:p>
            <a:pPr lvl="3" eaLnBrk="1" latinLnBrk="0" hangingPunct="1"/>
            <a:r>
              <a:rPr lang="sl-SI"/>
              <a:t>Četrta raven</a:t>
            </a:r>
          </a:p>
          <a:p>
            <a:pPr lvl="4" eaLnBrk="1" latinLnBrk="0" hangingPunct="1"/>
            <a:r>
              <a:rPr lang="sl-SI"/>
              <a:t>Peta raven</a:t>
            </a:r>
            <a:endParaRPr kumimoji="0" lang="en-US"/>
          </a:p>
        </p:txBody>
      </p:sp>
      <p:sp>
        <p:nvSpPr>
          <p:cNvPr id="4" name="Ograda datuma 3"/>
          <p:cNvSpPr>
            <a:spLocks noGrp="1"/>
          </p:cNvSpPr>
          <p:nvPr>
            <p:ph type="dt" sz="half" idx="10"/>
          </p:nvPr>
        </p:nvSpPr>
        <p:spPr/>
        <p:txBody>
          <a:bodyPr/>
          <a:lstStyle/>
          <a:p>
            <a:fld id="{F8F2D616-7259-4B47-868E-CC5BCFB28355}" type="datetimeFigureOut">
              <a:rPr lang="sl-SI" smtClean="0"/>
              <a:pPr/>
              <a:t>7. 12. 2017</a:t>
            </a:fld>
            <a:endParaRPr lang="sl-SI"/>
          </a:p>
        </p:txBody>
      </p:sp>
      <p:sp>
        <p:nvSpPr>
          <p:cNvPr id="5" name="Ograda noge 4"/>
          <p:cNvSpPr>
            <a:spLocks noGrp="1"/>
          </p:cNvSpPr>
          <p:nvPr>
            <p:ph type="ftr" sz="quarter" idx="11"/>
          </p:nvPr>
        </p:nvSpPr>
        <p:spPr/>
        <p:txBody>
          <a:bodyPr/>
          <a:lstStyle/>
          <a:p>
            <a:endParaRPr lang="sl-SI"/>
          </a:p>
        </p:txBody>
      </p:sp>
      <p:sp>
        <p:nvSpPr>
          <p:cNvPr id="2" name="Navpični naslov 1"/>
          <p:cNvSpPr>
            <a:spLocks noGrp="1"/>
          </p:cNvSpPr>
          <p:nvPr>
            <p:ph type="title" orient="vert"/>
          </p:nvPr>
        </p:nvSpPr>
        <p:spPr>
          <a:xfrm>
            <a:off x="7391400" y="304801"/>
            <a:ext cx="1447800" cy="5851525"/>
          </a:xfrm>
        </p:spPr>
        <p:txBody>
          <a:bodyPr vert="eaVert"/>
          <a:lstStyle/>
          <a:p>
            <a:r>
              <a:rPr kumimoji="0" lang="sl-SI"/>
              <a:t>Kliknite, če želite urediti slog naslova matrice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bg>
      <p:bgRef idx="1001">
        <a:schemeClr val="bg2"/>
      </p:bgRef>
    </p:bg>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a:solidFill>
                  <a:schemeClr val="accent3">
                    <a:shade val="75000"/>
                  </a:schemeClr>
                </a:solidFill>
              </a:defRPr>
            </a:lvl1pPr>
          </a:lstStyle>
          <a:p>
            <a:r>
              <a:rPr kumimoji="0" lang="sl-SI"/>
              <a:t>Kliknite, če želite urediti slog naslova matrice</a:t>
            </a:r>
            <a:endParaRPr kumimoji="0" lang="en-US"/>
          </a:p>
        </p:txBody>
      </p:sp>
      <p:sp>
        <p:nvSpPr>
          <p:cNvPr id="4" name="Ograda datuma 3"/>
          <p:cNvSpPr>
            <a:spLocks noGrp="1"/>
          </p:cNvSpPr>
          <p:nvPr>
            <p:ph type="dt" sz="half" idx="10"/>
          </p:nvPr>
        </p:nvSpPr>
        <p:spPr/>
        <p:txBody>
          <a:bodyPr/>
          <a:lstStyle/>
          <a:p>
            <a:fld id="{F8F2D616-7259-4B47-868E-CC5BCFB28355}" type="datetimeFigureOut">
              <a:rPr lang="sl-SI" smtClean="0"/>
              <a:pPr/>
              <a:t>7. 12. 2017</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a:xfrm>
            <a:off x="4361688" y="1026372"/>
            <a:ext cx="457200" cy="441325"/>
          </a:xfrm>
        </p:spPr>
        <p:txBody>
          <a:bodyPr/>
          <a:lstStyle/>
          <a:p>
            <a:fld id="{C3494876-2B4A-497E-B772-1E90D7512845}" type="slidenum">
              <a:rPr lang="sl-SI" smtClean="0"/>
              <a:pPr/>
              <a:t>‹#›</a:t>
            </a:fld>
            <a:endParaRPr lang="sl-SI"/>
          </a:p>
        </p:txBody>
      </p:sp>
      <p:sp>
        <p:nvSpPr>
          <p:cNvPr id="8" name="Ograda vsebine 7"/>
          <p:cNvSpPr>
            <a:spLocks noGrp="1"/>
          </p:cNvSpPr>
          <p:nvPr>
            <p:ph sz="quarter" idx="1"/>
          </p:nvPr>
        </p:nvSpPr>
        <p:spPr>
          <a:xfrm>
            <a:off x="301752" y="1527048"/>
            <a:ext cx="8503920" cy="4572000"/>
          </a:xfrm>
        </p:spPr>
        <p:txBody>
          <a:bodyPr/>
          <a:lstStyle/>
          <a:p>
            <a:pPr lvl="0" eaLnBrk="1" latinLnBrk="0" hangingPunct="1"/>
            <a:r>
              <a:rPr lang="sl-SI"/>
              <a:t>Kliknite, če želite urediti sloge besedila matrice</a:t>
            </a:r>
          </a:p>
          <a:p>
            <a:pPr lvl="1" eaLnBrk="1" latinLnBrk="0" hangingPunct="1"/>
            <a:r>
              <a:rPr lang="sl-SI"/>
              <a:t>Druga raven</a:t>
            </a:r>
          </a:p>
          <a:p>
            <a:pPr lvl="2" eaLnBrk="1" latinLnBrk="0" hangingPunct="1"/>
            <a:r>
              <a:rPr lang="sl-SI"/>
              <a:t>Tretja raven</a:t>
            </a:r>
          </a:p>
          <a:p>
            <a:pPr lvl="3" eaLnBrk="1" latinLnBrk="0" hangingPunct="1"/>
            <a:r>
              <a:rPr lang="sl-SI"/>
              <a:t>Četrta raven</a:t>
            </a:r>
          </a:p>
          <a:p>
            <a:pPr lvl="4" eaLnBrk="1" latinLnBrk="0" hangingPunct="1"/>
            <a:r>
              <a:rPr lang="sl-SI"/>
              <a:t>Peta raven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Glava odseka">
    <p:bg>
      <p:bgRef idx="1001">
        <a:schemeClr val="bg1"/>
      </p:bgRef>
    </p:bg>
    <p:spTree>
      <p:nvGrpSpPr>
        <p:cNvPr id="1" name=""/>
        <p:cNvGrpSpPr/>
        <p:nvPr/>
      </p:nvGrpSpPr>
      <p:grpSpPr>
        <a:xfrm>
          <a:off x="0" y="0"/>
          <a:ext cx="0" cy="0"/>
          <a:chOff x="0" y="0"/>
          <a:chExt cx="0" cy="0"/>
        </a:xfrm>
      </p:grpSpPr>
      <p:sp>
        <p:nvSpPr>
          <p:cNvPr id="17" name="Pravokotni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Pravokotni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Pravokotni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Pravokotni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Pravokotnik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Pravokotnik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Ograda besedila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sl-SI"/>
              <a:t>Kliknite, če želite urediti sloge besedila matrice</a:t>
            </a:r>
          </a:p>
        </p:txBody>
      </p:sp>
      <p:sp>
        <p:nvSpPr>
          <p:cNvPr id="13" name="Pravokotnik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Pravokotnik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Ograda noge 4"/>
          <p:cNvSpPr>
            <a:spLocks noGrp="1"/>
          </p:cNvSpPr>
          <p:nvPr>
            <p:ph type="ftr" sz="quarter" idx="11"/>
          </p:nvPr>
        </p:nvSpPr>
        <p:spPr/>
        <p:txBody>
          <a:bodyPr/>
          <a:lstStyle/>
          <a:p>
            <a:endParaRPr lang="sl-SI"/>
          </a:p>
        </p:txBody>
      </p:sp>
      <p:sp>
        <p:nvSpPr>
          <p:cNvPr id="4" name="Ograda datuma 3"/>
          <p:cNvSpPr>
            <a:spLocks noGrp="1"/>
          </p:cNvSpPr>
          <p:nvPr>
            <p:ph type="dt" sz="half" idx="10"/>
          </p:nvPr>
        </p:nvSpPr>
        <p:spPr/>
        <p:txBody>
          <a:bodyPr/>
          <a:lstStyle/>
          <a:p>
            <a:fld id="{F8F2D616-7259-4B47-868E-CC5BCFB28355}" type="datetimeFigureOut">
              <a:rPr lang="sl-SI" smtClean="0"/>
              <a:pPr/>
              <a:t>7. 12. 2017</a:t>
            </a:fld>
            <a:endParaRPr lang="sl-SI"/>
          </a:p>
        </p:txBody>
      </p:sp>
      <p:sp>
        <p:nvSpPr>
          <p:cNvPr id="8" name="Raven konek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ipsa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ipsa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Ograda številke diapozitiva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3494876-2B4A-497E-B772-1E90D7512845}" type="slidenum">
              <a:rPr lang="sl-SI" smtClean="0"/>
              <a:pPr/>
              <a:t>‹#›</a:t>
            </a:fld>
            <a:endParaRPr lang="sl-SI"/>
          </a:p>
        </p:txBody>
      </p:sp>
      <p:sp>
        <p:nvSpPr>
          <p:cNvPr id="2" name="Naslov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sl-SI"/>
              <a:t>Kliknite, če želite urediti slog naslova matrice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bg>
      <p:bgRef idx="1001">
        <a:schemeClr val="bg2"/>
      </p:bgRef>
    </p:bg>
    <p:spTree>
      <p:nvGrpSpPr>
        <p:cNvPr id="1" name=""/>
        <p:cNvGrpSpPr/>
        <p:nvPr/>
      </p:nvGrpSpPr>
      <p:grpSpPr>
        <a:xfrm>
          <a:off x="0" y="0"/>
          <a:ext cx="0" cy="0"/>
          <a:chOff x="0" y="0"/>
          <a:chExt cx="0" cy="0"/>
        </a:xfrm>
      </p:grpSpPr>
      <p:sp>
        <p:nvSpPr>
          <p:cNvPr id="2" name="Naslov 1"/>
          <p:cNvSpPr>
            <a:spLocks noGrp="1"/>
          </p:cNvSpPr>
          <p:nvPr>
            <p:ph type="title"/>
          </p:nvPr>
        </p:nvSpPr>
        <p:spPr>
          <a:xfrm>
            <a:off x="301752" y="228600"/>
            <a:ext cx="8534400" cy="758952"/>
          </a:xfrm>
        </p:spPr>
        <p:txBody>
          <a:bodyPr/>
          <a:lstStyle/>
          <a:p>
            <a:r>
              <a:rPr kumimoji="0" lang="sl-SI"/>
              <a:t>Kliknite, če želite urediti slog naslova matrice</a:t>
            </a:r>
            <a:endParaRPr kumimoji="0" lang="en-US"/>
          </a:p>
        </p:txBody>
      </p:sp>
      <p:sp>
        <p:nvSpPr>
          <p:cNvPr id="5" name="Ograda datuma 4"/>
          <p:cNvSpPr>
            <a:spLocks noGrp="1"/>
          </p:cNvSpPr>
          <p:nvPr>
            <p:ph type="dt" sz="half" idx="10"/>
          </p:nvPr>
        </p:nvSpPr>
        <p:spPr>
          <a:xfrm>
            <a:off x="5791200" y="6409944"/>
            <a:ext cx="3044952" cy="365760"/>
          </a:xfrm>
        </p:spPr>
        <p:txBody>
          <a:bodyPr/>
          <a:lstStyle/>
          <a:p>
            <a:fld id="{F8F2D616-7259-4B47-868E-CC5BCFB28355}" type="datetimeFigureOut">
              <a:rPr lang="sl-SI" smtClean="0"/>
              <a:pPr/>
              <a:t>7. 12. 2017</a:t>
            </a:fld>
            <a:endParaRPr lang="sl-SI"/>
          </a:p>
        </p:txBody>
      </p:sp>
      <p:sp>
        <p:nvSpPr>
          <p:cNvPr id="6" name="Ograda noge 5"/>
          <p:cNvSpPr>
            <a:spLocks noGrp="1"/>
          </p:cNvSpPr>
          <p:nvPr>
            <p:ph type="ftr" sz="quarter" idx="11"/>
          </p:nvPr>
        </p:nvSpPr>
        <p:spPr/>
        <p:txBody>
          <a:bodyPr/>
          <a:lstStyle/>
          <a:p>
            <a:endParaRPr lang="sl-SI"/>
          </a:p>
        </p:txBody>
      </p:sp>
      <p:sp>
        <p:nvSpPr>
          <p:cNvPr id="7" name="Ograda številke diapozitiva 6"/>
          <p:cNvSpPr>
            <a:spLocks noGrp="1"/>
          </p:cNvSpPr>
          <p:nvPr>
            <p:ph type="sldNum" sz="quarter" idx="12"/>
          </p:nvPr>
        </p:nvSpPr>
        <p:spPr/>
        <p:txBody>
          <a:bodyPr/>
          <a:lstStyle/>
          <a:p>
            <a:fld id="{C3494876-2B4A-497E-B772-1E90D7512845}" type="slidenum">
              <a:rPr lang="sl-SI" smtClean="0"/>
              <a:pPr/>
              <a:t>‹#›</a:t>
            </a:fld>
            <a:endParaRPr lang="sl-SI"/>
          </a:p>
        </p:txBody>
      </p:sp>
      <p:sp>
        <p:nvSpPr>
          <p:cNvPr id="8" name="Raven konek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grada vsebine 9"/>
          <p:cNvSpPr>
            <a:spLocks noGrp="1"/>
          </p:cNvSpPr>
          <p:nvPr>
            <p:ph sz="half" idx="1"/>
          </p:nvPr>
        </p:nvSpPr>
        <p:spPr>
          <a:xfrm>
            <a:off x="301752" y="1371600"/>
            <a:ext cx="4038600" cy="4681728"/>
          </a:xfrm>
        </p:spPr>
        <p:txBody>
          <a:bodyPr/>
          <a:lstStyle>
            <a:lvl1pPr>
              <a:defRPr sz="2500"/>
            </a:lvl1pPr>
          </a:lstStyle>
          <a:p>
            <a:pPr lvl="0" eaLnBrk="1" latinLnBrk="0" hangingPunct="1"/>
            <a:r>
              <a:rPr lang="sl-SI"/>
              <a:t>Kliknite, če želite urediti sloge besedila matrice</a:t>
            </a:r>
          </a:p>
          <a:p>
            <a:pPr lvl="1" eaLnBrk="1" latinLnBrk="0" hangingPunct="1"/>
            <a:r>
              <a:rPr lang="sl-SI"/>
              <a:t>Druga raven</a:t>
            </a:r>
          </a:p>
          <a:p>
            <a:pPr lvl="2" eaLnBrk="1" latinLnBrk="0" hangingPunct="1"/>
            <a:r>
              <a:rPr lang="sl-SI"/>
              <a:t>Tretja raven</a:t>
            </a:r>
          </a:p>
          <a:p>
            <a:pPr lvl="3" eaLnBrk="1" latinLnBrk="0" hangingPunct="1"/>
            <a:r>
              <a:rPr lang="sl-SI"/>
              <a:t>Četrta raven</a:t>
            </a:r>
          </a:p>
          <a:p>
            <a:pPr lvl="4" eaLnBrk="1" latinLnBrk="0" hangingPunct="1"/>
            <a:r>
              <a:rPr lang="sl-SI"/>
              <a:t>Peta raven</a:t>
            </a:r>
            <a:endParaRPr kumimoji="0" lang="en-US"/>
          </a:p>
        </p:txBody>
      </p:sp>
      <p:sp>
        <p:nvSpPr>
          <p:cNvPr id="12" name="Ograda vsebine 11"/>
          <p:cNvSpPr>
            <a:spLocks noGrp="1"/>
          </p:cNvSpPr>
          <p:nvPr>
            <p:ph sz="half" idx="2"/>
          </p:nvPr>
        </p:nvSpPr>
        <p:spPr>
          <a:xfrm>
            <a:off x="4800600" y="1371600"/>
            <a:ext cx="4038600" cy="4681728"/>
          </a:xfrm>
        </p:spPr>
        <p:txBody>
          <a:bodyPr/>
          <a:lstStyle>
            <a:lvl1pPr>
              <a:defRPr sz="2500"/>
            </a:lvl1pPr>
          </a:lstStyle>
          <a:p>
            <a:pPr lvl="0" eaLnBrk="1" latinLnBrk="0" hangingPunct="1"/>
            <a:r>
              <a:rPr lang="sl-SI"/>
              <a:t>Kliknite, če želite urediti sloge besedila matrice</a:t>
            </a:r>
          </a:p>
          <a:p>
            <a:pPr lvl="1" eaLnBrk="1" latinLnBrk="0" hangingPunct="1"/>
            <a:r>
              <a:rPr lang="sl-SI"/>
              <a:t>Druga raven</a:t>
            </a:r>
          </a:p>
          <a:p>
            <a:pPr lvl="2" eaLnBrk="1" latinLnBrk="0" hangingPunct="1"/>
            <a:r>
              <a:rPr lang="sl-SI"/>
              <a:t>Tretja raven</a:t>
            </a:r>
          </a:p>
          <a:p>
            <a:pPr lvl="3" eaLnBrk="1" latinLnBrk="0" hangingPunct="1"/>
            <a:r>
              <a:rPr lang="sl-SI"/>
              <a:t>Četrta raven</a:t>
            </a:r>
          </a:p>
          <a:p>
            <a:pPr lvl="4" eaLnBrk="1" latinLnBrk="0" hangingPunct="1"/>
            <a:r>
              <a:rPr lang="sl-SI"/>
              <a:t>Peta raven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rimerjava">
    <p:bg>
      <p:bgRef idx="1001">
        <a:schemeClr val="bg2"/>
      </p:bgRef>
    </p:bg>
    <p:spTree>
      <p:nvGrpSpPr>
        <p:cNvPr id="1" name=""/>
        <p:cNvGrpSpPr/>
        <p:nvPr/>
      </p:nvGrpSpPr>
      <p:grpSpPr>
        <a:xfrm>
          <a:off x="0" y="0"/>
          <a:ext cx="0" cy="0"/>
          <a:chOff x="0" y="0"/>
          <a:chExt cx="0" cy="0"/>
        </a:xfrm>
      </p:grpSpPr>
      <p:sp>
        <p:nvSpPr>
          <p:cNvPr id="10" name="Raven konek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Pravokotni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Pravokotni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Pravokotni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Pravokotni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Pravokotnik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ravokotnik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Ograda besedila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sl-SI"/>
              <a:t>Kliknite, če želite urediti sloge besedila matrice</a:t>
            </a:r>
          </a:p>
        </p:txBody>
      </p:sp>
      <p:sp>
        <p:nvSpPr>
          <p:cNvPr id="4" name="Ograda besedila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sl-SI"/>
              <a:t>Kliknite, če želite urediti sloge besedila matrice</a:t>
            </a:r>
          </a:p>
        </p:txBody>
      </p:sp>
      <p:sp>
        <p:nvSpPr>
          <p:cNvPr id="7" name="Ograda datuma 6"/>
          <p:cNvSpPr>
            <a:spLocks noGrp="1"/>
          </p:cNvSpPr>
          <p:nvPr>
            <p:ph type="dt" sz="half" idx="10"/>
          </p:nvPr>
        </p:nvSpPr>
        <p:spPr/>
        <p:txBody>
          <a:bodyPr/>
          <a:lstStyle/>
          <a:p>
            <a:fld id="{F8F2D616-7259-4B47-868E-CC5BCFB28355}" type="datetimeFigureOut">
              <a:rPr lang="sl-SI" smtClean="0"/>
              <a:pPr/>
              <a:t>7. 12. 2017</a:t>
            </a:fld>
            <a:endParaRPr lang="sl-SI"/>
          </a:p>
        </p:txBody>
      </p:sp>
      <p:sp>
        <p:nvSpPr>
          <p:cNvPr id="8" name="Ograda noge 7"/>
          <p:cNvSpPr>
            <a:spLocks noGrp="1"/>
          </p:cNvSpPr>
          <p:nvPr>
            <p:ph type="ftr" sz="quarter" idx="11"/>
          </p:nvPr>
        </p:nvSpPr>
        <p:spPr>
          <a:xfrm>
            <a:off x="304800" y="6409944"/>
            <a:ext cx="3581400" cy="365760"/>
          </a:xfrm>
        </p:spPr>
        <p:txBody>
          <a:bodyPr/>
          <a:lstStyle/>
          <a:p>
            <a:endParaRPr lang="sl-SI"/>
          </a:p>
        </p:txBody>
      </p:sp>
      <p:sp>
        <p:nvSpPr>
          <p:cNvPr id="15" name="Raven konek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Pravokotnik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Ograda vsebine 23"/>
          <p:cNvSpPr>
            <a:spLocks noGrp="1"/>
          </p:cNvSpPr>
          <p:nvPr>
            <p:ph sz="quarter" idx="2"/>
          </p:nvPr>
        </p:nvSpPr>
        <p:spPr>
          <a:xfrm>
            <a:off x="301752" y="2471383"/>
            <a:ext cx="4041648" cy="3818404"/>
          </a:xfrm>
        </p:spPr>
        <p:txBody>
          <a:bodyPr/>
          <a:lstStyle/>
          <a:p>
            <a:pPr lvl="0" eaLnBrk="1" latinLnBrk="0" hangingPunct="1"/>
            <a:r>
              <a:rPr lang="sl-SI"/>
              <a:t>Kliknite, če želite urediti sloge besedila matrice</a:t>
            </a:r>
          </a:p>
          <a:p>
            <a:pPr lvl="1" eaLnBrk="1" latinLnBrk="0" hangingPunct="1"/>
            <a:r>
              <a:rPr lang="sl-SI"/>
              <a:t>Druga raven</a:t>
            </a:r>
          </a:p>
          <a:p>
            <a:pPr lvl="2" eaLnBrk="1" latinLnBrk="0" hangingPunct="1"/>
            <a:r>
              <a:rPr lang="sl-SI"/>
              <a:t>Tretja raven</a:t>
            </a:r>
          </a:p>
          <a:p>
            <a:pPr lvl="3" eaLnBrk="1" latinLnBrk="0" hangingPunct="1"/>
            <a:r>
              <a:rPr lang="sl-SI"/>
              <a:t>Četrta raven</a:t>
            </a:r>
          </a:p>
          <a:p>
            <a:pPr lvl="4" eaLnBrk="1" latinLnBrk="0" hangingPunct="1"/>
            <a:r>
              <a:rPr lang="sl-SI"/>
              <a:t>Peta raven</a:t>
            </a:r>
            <a:endParaRPr kumimoji="0" lang="en-US"/>
          </a:p>
        </p:txBody>
      </p:sp>
      <p:sp>
        <p:nvSpPr>
          <p:cNvPr id="26" name="Ograda vsebine 25"/>
          <p:cNvSpPr>
            <a:spLocks noGrp="1"/>
          </p:cNvSpPr>
          <p:nvPr>
            <p:ph sz="quarter" idx="4"/>
          </p:nvPr>
        </p:nvSpPr>
        <p:spPr>
          <a:xfrm>
            <a:off x="4800600" y="2471383"/>
            <a:ext cx="4038600" cy="3822192"/>
          </a:xfrm>
        </p:spPr>
        <p:txBody>
          <a:bodyPr/>
          <a:lstStyle/>
          <a:p>
            <a:pPr lvl="0" eaLnBrk="1" latinLnBrk="0" hangingPunct="1"/>
            <a:r>
              <a:rPr lang="sl-SI"/>
              <a:t>Kliknite, če želite urediti sloge besedila matrice</a:t>
            </a:r>
          </a:p>
          <a:p>
            <a:pPr lvl="1" eaLnBrk="1" latinLnBrk="0" hangingPunct="1"/>
            <a:r>
              <a:rPr lang="sl-SI"/>
              <a:t>Druga raven</a:t>
            </a:r>
          </a:p>
          <a:p>
            <a:pPr lvl="2" eaLnBrk="1" latinLnBrk="0" hangingPunct="1"/>
            <a:r>
              <a:rPr lang="sl-SI"/>
              <a:t>Tretja raven</a:t>
            </a:r>
          </a:p>
          <a:p>
            <a:pPr lvl="3" eaLnBrk="1" latinLnBrk="0" hangingPunct="1"/>
            <a:r>
              <a:rPr lang="sl-SI"/>
              <a:t>Četrta raven</a:t>
            </a:r>
          </a:p>
          <a:p>
            <a:pPr lvl="4" eaLnBrk="1" latinLnBrk="0" hangingPunct="1"/>
            <a:r>
              <a:rPr lang="sl-SI"/>
              <a:t>Peta raven</a:t>
            </a:r>
            <a:endParaRPr kumimoji="0" lang="en-US"/>
          </a:p>
        </p:txBody>
      </p:sp>
      <p:sp>
        <p:nvSpPr>
          <p:cNvPr id="25" name="Elipsa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ipsa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grada številke diapozitiva 8"/>
          <p:cNvSpPr>
            <a:spLocks noGrp="1"/>
          </p:cNvSpPr>
          <p:nvPr>
            <p:ph type="sldNum" sz="quarter" idx="12"/>
          </p:nvPr>
        </p:nvSpPr>
        <p:spPr>
          <a:xfrm>
            <a:off x="4343400" y="1042416"/>
            <a:ext cx="457200" cy="441325"/>
          </a:xfrm>
        </p:spPr>
        <p:txBody>
          <a:bodyPr/>
          <a:lstStyle>
            <a:lvl1pPr algn="ctr">
              <a:defRPr/>
            </a:lvl1pPr>
          </a:lstStyle>
          <a:p>
            <a:fld id="{C3494876-2B4A-497E-B772-1E90D7512845}" type="slidenum">
              <a:rPr lang="sl-SI" smtClean="0"/>
              <a:pPr/>
              <a:t>‹#›</a:t>
            </a:fld>
            <a:endParaRPr lang="sl-SI"/>
          </a:p>
        </p:txBody>
      </p:sp>
      <p:sp>
        <p:nvSpPr>
          <p:cNvPr id="23" name="Naslov 22"/>
          <p:cNvSpPr>
            <a:spLocks noGrp="1"/>
          </p:cNvSpPr>
          <p:nvPr>
            <p:ph type="title"/>
          </p:nvPr>
        </p:nvSpPr>
        <p:spPr/>
        <p:txBody>
          <a:bodyPr rtlCol="0" anchor="b" anchorCtr="0"/>
          <a:lstStyle/>
          <a:p>
            <a:r>
              <a:rPr kumimoji="0" lang="sl-SI"/>
              <a:t>Kliknite, če želite urediti slog naslova matrice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kumimoji="0" lang="sl-SI"/>
              <a:t>Kliknite, če želite urediti slog naslova matrice</a:t>
            </a:r>
            <a:endParaRPr kumimoji="0" lang="en-US"/>
          </a:p>
        </p:txBody>
      </p:sp>
      <p:sp>
        <p:nvSpPr>
          <p:cNvPr id="3" name="Ograda datuma 2"/>
          <p:cNvSpPr>
            <a:spLocks noGrp="1"/>
          </p:cNvSpPr>
          <p:nvPr>
            <p:ph type="dt" sz="half" idx="10"/>
          </p:nvPr>
        </p:nvSpPr>
        <p:spPr/>
        <p:txBody>
          <a:bodyPr/>
          <a:lstStyle/>
          <a:p>
            <a:fld id="{F8F2D616-7259-4B47-868E-CC5BCFB28355}" type="datetimeFigureOut">
              <a:rPr lang="sl-SI" smtClean="0"/>
              <a:pPr/>
              <a:t>7. 12. 2017</a:t>
            </a:fld>
            <a:endParaRPr lang="sl-SI"/>
          </a:p>
        </p:txBody>
      </p:sp>
      <p:sp>
        <p:nvSpPr>
          <p:cNvPr id="4" name="Ograda noge 3"/>
          <p:cNvSpPr>
            <a:spLocks noGrp="1"/>
          </p:cNvSpPr>
          <p:nvPr>
            <p:ph type="ftr" sz="quarter" idx="11"/>
          </p:nvPr>
        </p:nvSpPr>
        <p:spPr/>
        <p:txBody>
          <a:bodyPr/>
          <a:lstStyle/>
          <a:p>
            <a:endParaRPr lang="sl-SI"/>
          </a:p>
        </p:txBody>
      </p:sp>
      <p:sp>
        <p:nvSpPr>
          <p:cNvPr id="5" name="Ograda številke diapozitiva 4"/>
          <p:cNvSpPr>
            <a:spLocks noGrp="1"/>
          </p:cNvSpPr>
          <p:nvPr>
            <p:ph type="sldNum" sz="quarter" idx="12"/>
          </p:nvPr>
        </p:nvSpPr>
        <p:spPr>
          <a:xfrm>
            <a:off x="4343400" y="1036020"/>
            <a:ext cx="457200" cy="441325"/>
          </a:xfrm>
        </p:spPr>
        <p:txBody>
          <a:bodyPr/>
          <a:lstStyle/>
          <a:p>
            <a:fld id="{C3494876-2B4A-497E-B772-1E90D7512845}" type="slidenum">
              <a:rPr lang="sl-SI" smtClean="0"/>
              <a:pPr/>
              <a:t>‹#›</a:t>
            </a:fld>
            <a:endParaRPr lang="sl-S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azen">
    <p:spTree>
      <p:nvGrpSpPr>
        <p:cNvPr id="1" name=""/>
        <p:cNvGrpSpPr/>
        <p:nvPr/>
      </p:nvGrpSpPr>
      <p:grpSpPr>
        <a:xfrm>
          <a:off x="0" y="0"/>
          <a:ext cx="0" cy="0"/>
          <a:chOff x="0" y="0"/>
          <a:chExt cx="0" cy="0"/>
        </a:xfrm>
      </p:grpSpPr>
      <p:sp>
        <p:nvSpPr>
          <p:cNvPr id="7" name="Pravokotni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Pravokotnik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Pravokotni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ravokotni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Pravokotnik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Pravokotnik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Ograda datuma 1"/>
          <p:cNvSpPr>
            <a:spLocks noGrp="1"/>
          </p:cNvSpPr>
          <p:nvPr>
            <p:ph type="dt" sz="half" idx="10"/>
          </p:nvPr>
        </p:nvSpPr>
        <p:spPr/>
        <p:txBody>
          <a:bodyPr/>
          <a:lstStyle/>
          <a:p>
            <a:fld id="{F8F2D616-7259-4B47-868E-CC5BCFB28355}" type="datetimeFigureOut">
              <a:rPr lang="sl-SI" smtClean="0"/>
              <a:pPr/>
              <a:t>7. 12. 2017</a:t>
            </a:fld>
            <a:endParaRPr lang="sl-SI"/>
          </a:p>
        </p:txBody>
      </p:sp>
      <p:sp>
        <p:nvSpPr>
          <p:cNvPr id="3" name="Ograda noge 2"/>
          <p:cNvSpPr>
            <a:spLocks noGrp="1"/>
          </p:cNvSpPr>
          <p:nvPr>
            <p:ph type="ftr" sz="quarter" idx="11"/>
          </p:nvPr>
        </p:nvSpPr>
        <p:spPr/>
        <p:txBody>
          <a:bodyPr/>
          <a:lstStyle/>
          <a:p>
            <a:endParaRPr lang="sl-SI"/>
          </a:p>
        </p:txBody>
      </p:sp>
      <p:sp>
        <p:nvSpPr>
          <p:cNvPr id="4" name="Ograda številke diapozitiva 3"/>
          <p:cNvSpPr>
            <a:spLocks noGrp="1"/>
          </p:cNvSpPr>
          <p:nvPr>
            <p:ph type="sldNum" sz="quarter" idx="12"/>
          </p:nvPr>
        </p:nvSpPr>
        <p:spPr>
          <a:xfrm>
            <a:off x="4267200" y="6324600"/>
            <a:ext cx="609600" cy="441324"/>
          </a:xfrm>
        </p:spPr>
        <p:txBody>
          <a:bodyPr/>
          <a:lstStyle>
            <a:lvl1pPr>
              <a:defRPr>
                <a:solidFill>
                  <a:srgbClr val="FFFFFF"/>
                </a:solidFill>
              </a:defRPr>
            </a:lvl1pPr>
          </a:lstStyle>
          <a:p>
            <a:fld id="{C3494876-2B4A-497E-B772-1E90D7512845}" type="slidenum">
              <a:rPr lang="sl-SI" smtClean="0"/>
              <a:pPr/>
              <a:t>‹#›</a:t>
            </a:fld>
            <a:endParaRPr lang="sl-S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1_Naslov in vsebina">
    <p:bg>
      <p:bgRef idx="1001">
        <a:schemeClr val="bg1"/>
      </p:bgRef>
    </p:bg>
    <p:spTree>
      <p:nvGrpSpPr>
        <p:cNvPr id="1" name=""/>
        <p:cNvGrpSpPr/>
        <p:nvPr/>
      </p:nvGrpSpPr>
      <p:grpSpPr>
        <a:xfrm>
          <a:off x="0" y="0"/>
          <a:ext cx="0" cy="0"/>
          <a:chOff x="0" y="0"/>
          <a:chExt cx="0" cy="0"/>
        </a:xfrm>
      </p:grpSpPr>
      <p:sp>
        <p:nvSpPr>
          <p:cNvPr id="19" name="Pravokotnik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Pravokotni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Pravokotni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Pravokotnik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Pravokotni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Pravokotni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slov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sl-SI"/>
              <a:t>Kliknite, če želite urediti slog naslova matrice</a:t>
            </a:r>
            <a:endParaRPr kumimoji="0" lang="en-US"/>
          </a:p>
        </p:txBody>
      </p:sp>
      <p:sp>
        <p:nvSpPr>
          <p:cNvPr id="3" name="Ograda besedila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sl-SI"/>
              <a:t>Kliknite, če želite urediti sloge besedila matrice</a:t>
            </a:r>
          </a:p>
        </p:txBody>
      </p:sp>
      <p:sp>
        <p:nvSpPr>
          <p:cNvPr id="8" name="Pravokotnik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aven konek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Ograda vsebine 19"/>
          <p:cNvSpPr>
            <a:spLocks noGrp="1"/>
          </p:cNvSpPr>
          <p:nvPr>
            <p:ph sz="quarter" idx="1"/>
          </p:nvPr>
        </p:nvSpPr>
        <p:spPr>
          <a:xfrm>
            <a:off x="3124200" y="685800"/>
            <a:ext cx="5638800" cy="5410200"/>
          </a:xfrm>
        </p:spPr>
        <p:txBody>
          <a:bodyPr/>
          <a:lstStyle/>
          <a:p>
            <a:pPr lvl="0" eaLnBrk="1" latinLnBrk="0" hangingPunct="1"/>
            <a:r>
              <a:rPr lang="sl-SI"/>
              <a:t>Kliknite, če želite urediti sloge besedila matrice</a:t>
            </a:r>
          </a:p>
          <a:p>
            <a:pPr lvl="1" eaLnBrk="1" latinLnBrk="0" hangingPunct="1"/>
            <a:r>
              <a:rPr lang="sl-SI"/>
              <a:t>Druga raven</a:t>
            </a:r>
          </a:p>
          <a:p>
            <a:pPr lvl="2" eaLnBrk="1" latinLnBrk="0" hangingPunct="1"/>
            <a:r>
              <a:rPr lang="sl-SI"/>
              <a:t>Tretja raven</a:t>
            </a:r>
          </a:p>
          <a:p>
            <a:pPr lvl="3" eaLnBrk="1" latinLnBrk="0" hangingPunct="1"/>
            <a:r>
              <a:rPr lang="sl-SI"/>
              <a:t>Četrta raven</a:t>
            </a:r>
          </a:p>
          <a:p>
            <a:pPr lvl="4" eaLnBrk="1" latinLnBrk="0" hangingPunct="1"/>
            <a:r>
              <a:rPr lang="sl-SI"/>
              <a:t>Peta raven</a:t>
            </a:r>
            <a:endParaRPr kumimoji="0" lang="en-US"/>
          </a:p>
        </p:txBody>
      </p:sp>
      <p:sp>
        <p:nvSpPr>
          <p:cNvPr id="10" name="Elipsa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ipsa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Ograda številke diapozitiva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C3494876-2B4A-497E-B772-1E90D7512845}" type="slidenum">
              <a:rPr lang="sl-SI" smtClean="0"/>
              <a:pPr/>
              <a:t>‹#›</a:t>
            </a:fld>
            <a:endParaRPr lang="sl-SI"/>
          </a:p>
        </p:txBody>
      </p:sp>
      <p:sp>
        <p:nvSpPr>
          <p:cNvPr id="21" name="Pravokotnik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Ograda datuma 4"/>
          <p:cNvSpPr>
            <a:spLocks noGrp="1"/>
          </p:cNvSpPr>
          <p:nvPr>
            <p:ph type="dt" sz="half" idx="10"/>
          </p:nvPr>
        </p:nvSpPr>
        <p:spPr/>
        <p:txBody>
          <a:bodyPr/>
          <a:lstStyle/>
          <a:p>
            <a:fld id="{F8F2D616-7259-4B47-868E-CC5BCFB28355}" type="datetimeFigureOut">
              <a:rPr lang="sl-SI" smtClean="0"/>
              <a:pPr/>
              <a:t>7. 12. 2017</a:t>
            </a:fld>
            <a:endParaRPr lang="sl-SI"/>
          </a:p>
        </p:txBody>
      </p:sp>
      <p:sp>
        <p:nvSpPr>
          <p:cNvPr id="6" name="Ograda noge 5"/>
          <p:cNvSpPr>
            <a:spLocks noGrp="1"/>
          </p:cNvSpPr>
          <p:nvPr>
            <p:ph type="ftr" sz="quarter" idx="11"/>
          </p:nvPr>
        </p:nvSpPr>
        <p:spPr>
          <a:xfrm>
            <a:off x="301752" y="6410848"/>
            <a:ext cx="3383280" cy="365760"/>
          </a:xfrm>
        </p:spPr>
        <p:txBody>
          <a:bodyPr/>
          <a:lstStyle/>
          <a:p>
            <a:endParaRPr lang="sl-SI"/>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Naslov in slika">
    <p:spTree>
      <p:nvGrpSpPr>
        <p:cNvPr id="1" name=""/>
        <p:cNvGrpSpPr/>
        <p:nvPr/>
      </p:nvGrpSpPr>
      <p:grpSpPr>
        <a:xfrm>
          <a:off x="0" y="0"/>
          <a:ext cx="0" cy="0"/>
          <a:chOff x="0" y="0"/>
          <a:chExt cx="0" cy="0"/>
        </a:xfrm>
      </p:grpSpPr>
      <p:sp>
        <p:nvSpPr>
          <p:cNvPr id="21" name="Raven konek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Pravokotni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Pravokotni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Pravokotni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Pravokotni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Pravokotnik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Pravokotni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Pravokotnik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ipsa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ipsa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Ograda številke diapozitiva 6"/>
          <p:cNvSpPr>
            <a:spLocks noGrp="1"/>
          </p:cNvSpPr>
          <p:nvPr>
            <p:ph type="sldNum" sz="quarter" idx="12"/>
          </p:nvPr>
        </p:nvSpPr>
        <p:spPr>
          <a:xfrm>
            <a:off x="1371600" y="312738"/>
            <a:ext cx="457200" cy="441325"/>
          </a:xfrm>
        </p:spPr>
        <p:txBody>
          <a:bodyPr/>
          <a:lstStyle/>
          <a:p>
            <a:fld id="{C3494876-2B4A-497E-B772-1E90D7512845}" type="slidenum">
              <a:rPr lang="sl-SI" smtClean="0"/>
              <a:pPr/>
              <a:t>‹#›</a:t>
            </a:fld>
            <a:endParaRPr lang="sl-SI"/>
          </a:p>
        </p:txBody>
      </p:sp>
      <p:sp>
        <p:nvSpPr>
          <p:cNvPr id="2" name="Naslov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sl-SI"/>
              <a:t>Kliknite, če želite urediti slog naslova matrice</a:t>
            </a:r>
            <a:endParaRPr kumimoji="0" lang="en-US"/>
          </a:p>
        </p:txBody>
      </p:sp>
      <p:sp>
        <p:nvSpPr>
          <p:cNvPr id="3" name="Ograda slike 2"/>
          <p:cNvSpPr>
            <a:spLocks noGrp="1"/>
          </p:cNvSpPr>
          <p:nvPr>
            <p:ph type="pic" idx="1"/>
          </p:nvPr>
        </p:nvSpPr>
        <p:spPr>
          <a:xfrm>
            <a:off x="3000375" y="609600"/>
            <a:ext cx="5867400" cy="4267200"/>
          </a:xfrm>
        </p:spPr>
        <p:txBody>
          <a:bodyPr/>
          <a:lstStyle>
            <a:lvl1pPr marL="0" indent="0">
              <a:buNone/>
              <a:defRPr sz="3200"/>
            </a:lvl1pPr>
          </a:lstStyle>
          <a:p>
            <a:r>
              <a:rPr kumimoji="0" lang="sl-SI"/>
              <a:t>Kliknite ikono, če želite dodati sliko</a:t>
            </a:r>
            <a:endParaRPr kumimoji="0" lang="en-US" dirty="0"/>
          </a:p>
        </p:txBody>
      </p:sp>
      <p:sp>
        <p:nvSpPr>
          <p:cNvPr id="4" name="Ograda besedila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sl-SI"/>
              <a:t>Kliknite, če želite urediti sloge besedila matrice</a:t>
            </a:r>
          </a:p>
        </p:txBody>
      </p:sp>
      <p:sp>
        <p:nvSpPr>
          <p:cNvPr id="22" name="Pravokotnik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Ograda datuma 4"/>
          <p:cNvSpPr>
            <a:spLocks noGrp="1"/>
          </p:cNvSpPr>
          <p:nvPr>
            <p:ph type="dt" sz="half" idx="10"/>
          </p:nvPr>
        </p:nvSpPr>
        <p:spPr>
          <a:xfrm>
            <a:off x="5788152" y="6404984"/>
            <a:ext cx="3044952" cy="365760"/>
          </a:xfrm>
        </p:spPr>
        <p:txBody>
          <a:bodyPr/>
          <a:lstStyle/>
          <a:p>
            <a:fld id="{F8F2D616-7259-4B47-868E-CC5BCFB28355}" type="datetimeFigureOut">
              <a:rPr lang="sl-SI" smtClean="0"/>
              <a:pPr/>
              <a:t>7. 12. 2017</a:t>
            </a:fld>
            <a:endParaRPr lang="sl-SI"/>
          </a:p>
        </p:txBody>
      </p:sp>
      <p:sp>
        <p:nvSpPr>
          <p:cNvPr id="6" name="Ograda noge 5"/>
          <p:cNvSpPr>
            <a:spLocks noGrp="1"/>
          </p:cNvSpPr>
          <p:nvPr>
            <p:ph type="ftr" sz="quarter" idx="11"/>
          </p:nvPr>
        </p:nvSpPr>
        <p:spPr>
          <a:xfrm>
            <a:off x="301752" y="6410848"/>
            <a:ext cx="3584448" cy="365760"/>
          </a:xfrm>
        </p:spPr>
        <p:txBody>
          <a:bodyPr/>
          <a:lstStyle/>
          <a:p>
            <a:endParaRPr lang="sl-SI"/>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Pravokotni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Pravokotnik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Pravokotni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Pravokotni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ravokotnik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Ograda datuma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F8F2D616-7259-4B47-868E-CC5BCFB28355}" type="datetimeFigureOut">
              <a:rPr lang="sl-SI" smtClean="0"/>
              <a:pPr/>
              <a:t>7. 12. 2017</a:t>
            </a:fld>
            <a:endParaRPr lang="sl-SI"/>
          </a:p>
        </p:txBody>
      </p:sp>
      <p:sp>
        <p:nvSpPr>
          <p:cNvPr id="3" name="Ograda noge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sl-SI"/>
          </a:p>
        </p:txBody>
      </p:sp>
      <p:sp>
        <p:nvSpPr>
          <p:cNvPr id="8" name="Pravokotnik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aven konek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ipsa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ipsa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Ograda številke diapozitiva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C3494876-2B4A-497E-B772-1E90D7512845}" type="slidenum">
              <a:rPr lang="sl-SI" smtClean="0"/>
              <a:pPr/>
              <a:t>‹#›</a:t>
            </a:fld>
            <a:endParaRPr lang="sl-SI"/>
          </a:p>
        </p:txBody>
      </p:sp>
      <p:sp>
        <p:nvSpPr>
          <p:cNvPr id="22" name="Ograda naslova 21"/>
          <p:cNvSpPr>
            <a:spLocks noGrp="1"/>
          </p:cNvSpPr>
          <p:nvPr>
            <p:ph type="title"/>
          </p:nvPr>
        </p:nvSpPr>
        <p:spPr>
          <a:xfrm>
            <a:off x="301752" y="228600"/>
            <a:ext cx="8534400" cy="758952"/>
          </a:xfrm>
          <a:prstGeom prst="rect">
            <a:avLst/>
          </a:prstGeom>
        </p:spPr>
        <p:txBody>
          <a:bodyPr vert="horz" anchor="b">
            <a:normAutofit/>
          </a:bodyPr>
          <a:lstStyle/>
          <a:p>
            <a:r>
              <a:rPr kumimoji="0" lang="sl-SI"/>
              <a:t>Kliknite, če želite urediti slog naslova matrice</a:t>
            </a:r>
            <a:endParaRPr kumimoji="0" lang="en-US"/>
          </a:p>
        </p:txBody>
      </p:sp>
      <p:sp>
        <p:nvSpPr>
          <p:cNvPr id="13" name="Ograda besedila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sl-SI"/>
              <a:t>Kliknite, če želite urediti sloge besedila matrice</a:t>
            </a:r>
          </a:p>
          <a:p>
            <a:pPr lvl="1" eaLnBrk="1" latinLnBrk="0" hangingPunct="1"/>
            <a:r>
              <a:rPr kumimoji="0" lang="sl-SI"/>
              <a:t>Druga raven</a:t>
            </a:r>
          </a:p>
          <a:p>
            <a:pPr lvl="2" eaLnBrk="1" latinLnBrk="0" hangingPunct="1"/>
            <a:r>
              <a:rPr kumimoji="0" lang="sl-SI"/>
              <a:t>Tretja raven</a:t>
            </a:r>
          </a:p>
          <a:p>
            <a:pPr lvl="3" eaLnBrk="1" latinLnBrk="0" hangingPunct="1"/>
            <a:r>
              <a:rPr kumimoji="0" lang="sl-SI"/>
              <a:t>Četrta raven</a:t>
            </a:r>
          </a:p>
          <a:p>
            <a:pPr lvl="4" eaLnBrk="1" latinLnBrk="0" hangingPunct="1"/>
            <a:r>
              <a:rPr kumimoji="0" lang="sl-SI"/>
              <a:t>Peta raven</a:t>
            </a:r>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6.emf"/><Relationship Id="rId5" Type="http://schemas.openxmlformats.org/officeDocument/2006/relationships/image" Target="../media/image5.jpeg"/><Relationship Id="rId4" Type="http://schemas.openxmlformats.org/officeDocument/2006/relationships/image" Target="cid:image001.jpg@01D32633.57D300B0"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l.wikipedia.org/w/index.php?title=Zakon_o_avtorskih_in_sorodnih_pravicah&amp;action=edit&amp;redlink=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aas.si/index.htm"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slov 2"/>
          <p:cNvSpPr>
            <a:spLocks noGrp="1"/>
          </p:cNvSpPr>
          <p:nvPr>
            <p:ph type="subTitle" idx="1"/>
          </p:nvPr>
        </p:nvSpPr>
        <p:spPr>
          <a:xfrm rot="10800000" flipV="1">
            <a:off x="381000" y="548680"/>
            <a:ext cx="8458200" cy="1440160"/>
          </a:xfrm>
        </p:spPr>
        <p:txBody>
          <a:bodyPr>
            <a:normAutofit/>
          </a:bodyPr>
          <a:lstStyle/>
          <a:p>
            <a:pPr algn="r"/>
            <a:r>
              <a:rPr lang="sl-SI" sz="800" dirty="0"/>
              <a:t>-</a:t>
            </a:r>
          </a:p>
        </p:txBody>
      </p:sp>
      <p:sp>
        <p:nvSpPr>
          <p:cNvPr id="2" name="Naslov 1"/>
          <p:cNvSpPr>
            <a:spLocks noGrp="1"/>
          </p:cNvSpPr>
          <p:nvPr>
            <p:ph type="ctrTitle"/>
          </p:nvPr>
        </p:nvSpPr>
        <p:spPr>
          <a:xfrm>
            <a:off x="107504" y="2852936"/>
            <a:ext cx="8856984" cy="2448272"/>
          </a:xfrm>
        </p:spPr>
        <p:txBody>
          <a:bodyPr>
            <a:normAutofit fontScale="90000"/>
          </a:bodyPr>
          <a:lstStyle/>
          <a:p>
            <a:r>
              <a:rPr lang="sl-SI" b="1" dirty="0"/>
              <a:t>Poslovni model </a:t>
            </a:r>
            <a:br>
              <a:rPr lang="sl-SI" b="1" dirty="0"/>
            </a:br>
            <a:r>
              <a:rPr lang="sl-SI" b="1" dirty="0"/>
              <a:t>(temeljna izhodišča o rokodelcih)</a:t>
            </a:r>
            <a:br>
              <a:rPr lang="sl-SI" b="1" dirty="0"/>
            </a:br>
            <a:endParaRPr lang="sl-SI" b="1" dirty="0"/>
          </a:p>
        </p:txBody>
      </p:sp>
      <p:pic>
        <p:nvPicPr>
          <p:cNvPr id="6" name="Slika 18" descr="F:\Users\Uporabnik\Documents\Primoz\RAZNO\Logotipi\Logo RC - KONČNI.jpg"/>
          <p:cNvPicPr>
            <a:picLocks noChangeAspect="1" noChangeArrowheads="1"/>
          </p:cNvPicPr>
          <p:nvPr/>
        </p:nvPicPr>
        <p:blipFill>
          <a:blip r:embed="rId2" cstate="print"/>
          <a:srcRect/>
          <a:stretch>
            <a:fillRect/>
          </a:stretch>
        </p:blipFill>
        <p:spPr bwMode="auto">
          <a:xfrm>
            <a:off x="2038691" y="1100029"/>
            <a:ext cx="2122487" cy="387350"/>
          </a:xfrm>
          <a:prstGeom prst="rect">
            <a:avLst/>
          </a:prstGeom>
          <a:noFill/>
          <a:ln w="9525">
            <a:noFill/>
            <a:miter lim="800000"/>
            <a:headEnd/>
            <a:tailEnd/>
          </a:ln>
        </p:spPr>
      </p:pic>
      <p:pic>
        <p:nvPicPr>
          <p:cNvPr id="7" name="Slika 3" descr="BARVNI LEZECI_40"/>
          <p:cNvPicPr>
            <a:picLocks noChangeAspect="1" noChangeArrowheads="1"/>
          </p:cNvPicPr>
          <p:nvPr/>
        </p:nvPicPr>
        <p:blipFill>
          <a:blip r:embed="rId3" r:link="rId4" cstate="print"/>
          <a:srcRect/>
          <a:stretch>
            <a:fillRect/>
          </a:stretch>
        </p:blipFill>
        <p:spPr bwMode="auto">
          <a:xfrm>
            <a:off x="4572000" y="1085741"/>
            <a:ext cx="1992312" cy="401638"/>
          </a:xfrm>
          <a:prstGeom prst="rect">
            <a:avLst/>
          </a:prstGeom>
          <a:noFill/>
          <a:ln w="9525">
            <a:noFill/>
            <a:miter lim="800000"/>
            <a:headEnd/>
            <a:tailEnd/>
          </a:ln>
        </p:spPr>
      </p:pic>
      <p:pic>
        <p:nvPicPr>
          <p:cNvPr id="8" name="Slika 2" descr="C:\Users\user\AppData\Local\Microsoft\Windows\INetCache\Content.Outlook\MHZ0WHMH\Logo_EKP_sklad_za_regionalni_razvoj_SLO_slogan.jpg"/>
          <p:cNvPicPr>
            <a:picLocks noChangeAspect="1" noChangeArrowheads="1"/>
          </p:cNvPicPr>
          <p:nvPr/>
        </p:nvPicPr>
        <p:blipFill>
          <a:blip r:embed="rId5" cstate="print"/>
          <a:srcRect/>
          <a:stretch>
            <a:fillRect/>
          </a:stretch>
        </p:blipFill>
        <p:spPr bwMode="auto">
          <a:xfrm>
            <a:off x="6602065" y="764704"/>
            <a:ext cx="1791469" cy="939634"/>
          </a:xfrm>
          <a:prstGeom prst="rect">
            <a:avLst/>
          </a:prstGeom>
          <a:noFill/>
          <a:ln w="9525">
            <a:noFill/>
            <a:miter lim="800000"/>
            <a:headEnd/>
            <a:tailEnd/>
          </a:ln>
        </p:spPr>
      </p:pic>
      <p:pic>
        <p:nvPicPr>
          <p:cNvPr id="9" name="Slika 8">
            <a:extLst>
              <a:ext uri="{FF2B5EF4-FFF2-40B4-BE49-F238E27FC236}">
                <a16:creationId xmlns:a16="http://schemas.microsoft.com/office/drawing/2014/main" id="{03C139B4-3C1D-4C22-ABFE-1AECF46269E7}"/>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05893" y="891621"/>
            <a:ext cx="914400" cy="6858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01752" y="228600"/>
            <a:ext cx="8534400" cy="1184176"/>
          </a:xfrm>
        </p:spPr>
        <p:txBody>
          <a:bodyPr>
            <a:normAutofit/>
          </a:bodyPr>
          <a:lstStyle/>
          <a:p>
            <a:r>
              <a:rPr lang="sl-SI" b="1" dirty="0"/>
              <a:t>Pomen rokodelstva</a:t>
            </a:r>
            <a:br>
              <a:rPr lang="sl-SI" dirty="0"/>
            </a:br>
            <a:endParaRPr lang="sl-SI" dirty="0"/>
          </a:p>
        </p:txBody>
      </p:sp>
      <p:sp>
        <p:nvSpPr>
          <p:cNvPr id="3" name="Ograda vsebine 2"/>
          <p:cNvSpPr>
            <a:spLocks noGrp="1"/>
          </p:cNvSpPr>
          <p:nvPr>
            <p:ph sz="quarter" idx="1"/>
          </p:nvPr>
        </p:nvSpPr>
        <p:spPr>
          <a:xfrm>
            <a:off x="301752" y="1700808"/>
            <a:ext cx="8503920" cy="4398240"/>
          </a:xfrm>
        </p:spPr>
        <p:txBody>
          <a:bodyPr>
            <a:normAutofit/>
          </a:bodyPr>
          <a:lstStyle/>
          <a:p>
            <a:pPr lvl="0"/>
            <a:r>
              <a:rPr lang="sl-SI" dirty="0"/>
              <a:t>Predstavlja narodovo identiteto in razpoznavnost Slovenije</a:t>
            </a:r>
          </a:p>
          <a:p>
            <a:pPr lvl="0"/>
            <a:r>
              <a:rPr lang="sl-SI" dirty="0"/>
              <a:t>Kulturna in gospodarska dediščina</a:t>
            </a:r>
          </a:p>
          <a:p>
            <a:pPr lvl="0"/>
            <a:r>
              <a:rPr lang="sl-SI" dirty="0"/>
              <a:t>Narodna ustvarjalnost se lahko razvija v donosno gospodarsko panogo</a:t>
            </a:r>
          </a:p>
          <a:p>
            <a:pPr lvl="0"/>
            <a:r>
              <a:rPr lang="sl-SI" dirty="0"/>
              <a:t>Je sestavni del socialne politike</a:t>
            </a:r>
          </a:p>
          <a:p>
            <a:pPr lvl="0"/>
            <a:r>
              <a:rPr lang="sl-SI" dirty="0"/>
              <a:t>Ekološko čista dejavnost</a:t>
            </a:r>
          </a:p>
          <a:p>
            <a:pPr lvl="0"/>
            <a:r>
              <a:rPr lang="sl-SI" dirty="0"/>
              <a:t>Pomemben element celovite turistične ponudbe in promocije Slovenije</a:t>
            </a:r>
          </a:p>
          <a:p>
            <a:pPr>
              <a:buNone/>
            </a:pPr>
            <a:endParaRPr lang="sl-SI" dirty="0"/>
          </a:p>
          <a:p>
            <a:endParaRPr lang="sl-SI"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01752" y="228600"/>
            <a:ext cx="8534400" cy="1184176"/>
          </a:xfrm>
        </p:spPr>
        <p:txBody>
          <a:bodyPr>
            <a:normAutofit/>
          </a:bodyPr>
          <a:lstStyle/>
          <a:p>
            <a:r>
              <a:rPr lang="sl-SI" b="1" dirty="0"/>
              <a:t>Rokodelstvo/DUO danes</a:t>
            </a:r>
            <a:br>
              <a:rPr lang="sl-SI" dirty="0"/>
            </a:br>
            <a:endParaRPr lang="sl-SI" dirty="0"/>
          </a:p>
        </p:txBody>
      </p:sp>
      <p:sp>
        <p:nvSpPr>
          <p:cNvPr id="3" name="Ograda vsebine 2"/>
          <p:cNvSpPr>
            <a:spLocks noGrp="1"/>
          </p:cNvSpPr>
          <p:nvPr>
            <p:ph sz="quarter" idx="1"/>
          </p:nvPr>
        </p:nvSpPr>
        <p:spPr>
          <a:xfrm>
            <a:off x="301752" y="1700808"/>
            <a:ext cx="8503920" cy="4398240"/>
          </a:xfrm>
        </p:spPr>
        <p:txBody>
          <a:bodyPr>
            <a:normAutofit fontScale="70000" lnSpcReduction="20000"/>
          </a:bodyPr>
          <a:lstStyle/>
          <a:p>
            <a:pPr>
              <a:buNone/>
            </a:pPr>
            <a:r>
              <a:rPr lang="sl-SI" dirty="0"/>
              <a:t>	Podatki o številu rokodelcev, ki jih vodi Obrtno-podjetniška zbornica Slovenije (OZS)</a:t>
            </a:r>
          </a:p>
          <a:p>
            <a:pPr>
              <a:buNone/>
            </a:pPr>
            <a:r>
              <a:rPr lang="sl-SI" dirty="0"/>
              <a:t> </a:t>
            </a:r>
          </a:p>
          <a:p>
            <a:pPr lvl="0"/>
            <a:r>
              <a:rPr lang="sl-SI" dirty="0"/>
              <a:t>Leta 2002-569 samostojnih podjetnikov s področja DUO</a:t>
            </a:r>
          </a:p>
          <a:p>
            <a:pPr lvl="0"/>
            <a:r>
              <a:rPr lang="sl-SI" dirty="0"/>
              <a:t>Konec leta 2003-501 s.p.</a:t>
            </a:r>
          </a:p>
          <a:p>
            <a:pPr lvl="0"/>
            <a:r>
              <a:rPr lang="sl-SI" dirty="0"/>
              <a:t>Konec 2004-472 s.p.</a:t>
            </a:r>
          </a:p>
          <a:p>
            <a:pPr lvl="0"/>
            <a:r>
              <a:rPr lang="sl-SI" dirty="0"/>
              <a:t>Konec 2008 še 425 s.p.</a:t>
            </a:r>
          </a:p>
          <a:p>
            <a:pPr lvl="0"/>
            <a:r>
              <a:rPr lang="sl-SI" dirty="0"/>
              <a:t>Danes še 178 !!!</a:t>
            </a:r>
          </a:p>
          <a:p>
            <a:pPr>
              <a:buNone/>
            </a:pPr>
            <a:r>
              <a:rPr lang="sl-SI" dirty="0"/>
              <a:t> </a:t>
            </a:r>
          </a:p>
          <a:p>
            <a:pPr>
              <a:buNone/>
            </a:pPr>
            <a:r>
              <a:rPr lang="sl-SI" dirty="0"/>
              <a:t>	Na upad števila rokodelcev je vplival tudi Zakon o preprečevanju dela in zaposlovanja na črno- Uvedba pravilnika o OSEBNEM DOPOLNILNEM DELU.</a:t>
            </a:r>
          </a:p>
          <a:p>
            <a:pPr>
              <a:buNone/>
            </a:pPr>
            <a:r>
              <a:rPr lang="sl-SI" dirty="0"/>
              <a:t> </a:t>
            </a:r>
          </a:p>
          <a:p>
            <a:pPr lvl="0"/>
            <a:r>
              <a:rPr lang="sl-SI" dirty="0"/>
              <a:t>Število rokodelcev s potrdili Osebno dopolnilno delo, Dopolnilno delo na kmetiji, Rokodelci po drugih statusih- skupaj približno  3.300. </a:t>
            </a:r>
          </a:p>
          <a:p>
            <a:pPr>
              <a:buNone/>
            </a:pPr>
            <a:endParaRPr lang="sl-SI" dirty="0"/>
          </a:p>
          <a:p>
            <a:endParaRPr lang="sl-SI"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01752" y="228600"/>
            <a:ext cx="8534400" cy="1184176"/>
          </a:xfrm>
        </p:spPr>
        <p:txBody>
          <a:bodyPr>
            <a:normAutofit/>
          </a:bodyPr>
          <a:lstStyle/>
          <a:p>
            <a:r>
              <a:rPr lang="sl-SI" b="1" dirty="0"/>
              <a:t>Rokodelstvo/DUO danes</a:t>
            </a:r>
            <a:br>
              <a:rPr lang="sl-SI" dirty="0"/>
            </a:br>
            <a:endParaRPr lang="sl-SI" dirty="0"/>
          </a:p>
        </p:txBody>
      </p:sp>
      <p:sp>
        <p:nvSpPr>
          <p:cNvPr id="3" name="Ograda vsebine 2"/>
          <p:cNvSpPr>
            <a:spLocks noGrp="1"/>
          </p:cNvSpPr>
          <p:nvPr>
            <p:ph sz="quarter" idx="1"/>
          </p:nvPr>
        </p:nvSpPr>
        <p:spPr>
          <a:xfrm>
            <a:off x="301752" y="1772816"/>
            <a:ext cx="8503920" cy="4326232"/>
          </a:xfrm>
        </p:spPr>
        <p:txBody>
          <a:bodyPr/>
          <a:lstStyle/>
          <a:p>
            <a:pPr>
              <a:buNone/>
            </a:pPr>
            <a:r>
              <a:rPr lang="sl-SI" dirty="0"/>
              <a:t>	Podatki o številu dejavnosti, ki jih vodi OZS</a:t>
            </a:r>
          </a:p>
          <a:p>
            <a:pPr>
              <a:buNone/>
            </a:pPr>
            <a:r>
              <a:rPr lang="sl-SI" dirty="0"/>
              <a:t> </a:t>
            </a:r>
          </a:p>
          <a:p>
            <a:pPr lvl="0"/>
            <a:r>
              <a:rPr lang="sl-SI" dirty="0"/>
              <a:t>Na podlagi podatkov Komisije za ocenjevanje izdelkov DUO </a:t>
            </a:r>
            <a:r>
              <a:rPr lang="sl-SI" dirty="0" err="1"/>
              <a:t>Artz</a:t>
            </a:r>
            <a:r>
              <a:rPr lang="sl-SI" dirty="0"/>
              <a:t>-</a:t>
            </a:r>
            <a:r>
              <a:rPr lang="sl-SI" dirty="0" err="1"/>
              <a:t>Craft</a:t>
            </a:r>
            <a:r>
              <a:rPr lang="sl-SI" dirty="0"/>
              <a:t> SLO je danes živih 46 dejavnosti</a:t>
            </a:r>
          </a:p>
          <a:p>
            <a:pPr>
              <a:buNone/>
            </a:pPr>
            <a:r>
              <a:rPr lang="sl-SI" dirty="0"/>
              <a:t> </a:t>
            </a:r>
          </a:p>
          <a:p>
            <a:pPr lvl="0"/>
            <a:r>
              <a:rPr lang="sl-SI" dirty="0"/>
              <a:t>Prizadevanja za zaščito rokodelskih dejavnosti z uvajanjem poklicnih standardov-področje NPK</a:t>
            </a:r>
          </a:p>
          <a:p>
            <a:pPr>
              <a:buNone/>
            </a:pPr>
            <a:r>
              <a:rPr lang="sl-SI" dirty="0"/>
              <a:t> </a:t>
            </a:r>
          </a:p>
          <a:p>
            <a:endParaRPr lang="sl-SI"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01752" y="-243408"/>
            <a:ext cx="8534400" cy="1728192"/>
          </a:xfrm>
        </p:spPr>
        <p:txBody>
          <a:bodyPr>
            <a:normAutofit/>
          </a:bodyPr>
          <a:lstStyle/>
          <a:p>
            <a:r>
              <a:rPr lang="sl-SI" sz="2400" b="1" dirty="0"/>
              <a:t>Oblike, v okviru katerih  je mogoče opravljati rokodelsko dejavnost/izdelovanje izdelkov DUO </a:t>
            </a:r>
            <a:br>
              <a:rPr lang="sl-SI" sz="2800" dirty="0"/>
            </a:br>
            <a:endParaRPr lang="sl-SI" sz="2800" dirty="0"/>
          </a:p>
        </p:txBody>
      </p:sp>
      <p:sp>
        <p:nvSpPr>
          <p:cNvPr id="3" name="Ograda vsebine 2"/>
          <p:cNvSpPr>
            <a:spLocks noGrp="1"/>
          </p:cNvSpPr>
          <p:nvPr>
            <p:ph sz="quarter" idx="1"/>
          </p:nvPr>
        </p:nvSpPr>
        <p:spPr>
          <a:xfrm>
            <a:off x="301752" y="1700808"/>
            <a:ext cx="8503920" cy="4398240"/>
          </a:xfrm>
        </p:spPr>
        <p:txBody>
          <a:bodyPr/>
          <a:lstStyle/>
          <a:p>
            <a:pPr>
              <a:buNone/>
            </a:pPr>
            <a:r>
              <a:rPr lang="sl-SI" dirty="0"/>
              <a:t>	Zakon o gospodarskih družbah omogoča naslednje statusne oblike:</a:t>
            </a:r>
          </a:p>
          <a:p>
            <a:pPr>
              <a:buNone/>
            </a:pPr>
            <a:endParaRPr lang="sl-SI" dirty="0"/>
          </a:p>
          <a:p>
            <a:pPr lvl="0"/>
            <a:r>
              <a:rPr lang="sl-SI" dirty="0"/>
              <a:t>Samostojni podjetnik</a:t>
            </a:r>
          </a:p>
          <a:p>
            <a:pPr lvl="0"/>
            <a:r>
              <a:rPr lang="sl-SI" dirty="0"/>
              <a:t>Družba z omejeno odgovornostjo</a:t>
            </a:r>
          </a:p>
          <a:p>
            <a:pPr lvl="0"/>
            <a:r>
              <a:rPr lang="sl-SI" dirty="0"/>
              <a:t>Družba z neomejeno odgovornostjo</a:t>
            </a:r>
          </a:p>
          <a:p>
            <a:pPr lvl="0"/>
            <a:r>
              <a:rPr lang="sl-SI" dirty="0"/>
              <a:t>Komanditna družba</a:t>
            </a:r>
          </a:p>
          <a:p>
            <a:pPr>
              <a:buNone/>
            </a:pPr>
            <a:r>
              <a:rPr lang="sl-SI" b="1" dirty="0"/>
              <a:t> </a:t>
            </a:r>
            <a:endParaRPr lang="sl-SI" dirty="0"/>
          </a:p>
          <a:p>
            <a:endParaRPr lang="sl-SI"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01752" y="-1323528"/>
            <a:ext cx="8534400" cy="3312368"/>
          </a:xfrm>
        </p:spPr>
        <p:txBody>
          <a:bodyPr>
            <a:normAutofit/>
          </a:bodyPr>
          <a:lstStyle/>
          <a:p>
            <a:r>
              <a:rPr lang="sl-SI" sz="2400" b="1" dirty="0"/>
              <a:t>Oblike, v okviru katerih  je mogoče opravljati rokodelsko dejavnost/izdelovanje izdelkov DUO </a:t>
            </a:r>
            <a:br>
              <a:rPr lang="sl-SI" dirty="0"/>
            </a:br>
            <a:r>
              <a:rPr lang="sl-SI" dirty="0"/>
              <a:t> </a:t>
            </a:r>
            <a:br>
              <a:rPr lang="sl-SI" dirty="0"/>
            </a:br>
            <a:endParaRPr lang="sl-SI" dirty="0"/>
          </a:p>
        </p:txBody>
      </p:sp>
      <p:sp>
        <p:nvSpPr>
          <p:cNvPr id="3" name="Ograda vsebine 2"/>
          <p:cNvSpPr>
            <a:spLocks noGrp="1"/>
          </p:cNvSpPr>
          <p:nvPr>
            <p:ph sz="quarter" idx="1"/>
          </p:nvPr>
        </p:nvSpPr>
        <p:spPr>
          <a:xfrm>
            <a:off x="301752" y="1844824"/>
            <a:ext cx="8503920" cy="4254224"/>
          </a:xfrm>
        </p:spPr>
        <p:txBody>
          <a:bodyPr/>
          <a:lstStyle/>
          <a:p>
            <a:pPr>
              <a:buNone/>
            </a:pPr>
            <a:r>
              <a:rPr lang="sl-SI" dirty="0"/>
              <a:t>	Rokodelsko dejavnost pa se lahko opravlja tudi:</a:t>
            </a:r>
          </a:p>
          <a:p>
            <a:pPr>
              <a:buNone/>
            </a:pPr>
            <a:endParaRPr lang="sl-SI" dirty="0"/>
          </a:p>
          <a:p>
            <a:pPr lvl="0"/>
            <a:r>
              <a:rPr lang="sl-SI" dirty="0"/>
              <a:t>Kot osebno dopolnilno delo</a:t>
            </a:r>
          </a:p>
          <a:p>
            <a:pPr lvl="0"/>
            <a:r>
              <a:rPr lang="sl-SI" dirty="0"/>
              <a:t>Kot dopolnilno dejavnost na kmetiji</a:t>
            </a:r>
          </a:p>
          <a:p>
            <a:pPr lvl="0"/>
            <a:r>
              <a:rPr lang="sl-SI" dirty="0"/>
              <a:t>Preko avtorske pogodbe (Avtorska agencija za Slovenijo)</a:t>
            </a:r>
          </a:p>
          <a:p>
            <a:pPr lvl="0"/>
            <a:r>
              <a:rPr lang="sl-SI" dirty="0"/>
              <a:t>V okviru društva</a:t>
            </a:r>
          </a:p>
          <a:p>
            <a:endParaRPr lang="sl-SI"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01752" y="116632"/>
            <a:ext cx="8534400" cy="1440160"/>
          </a:xfrm>
        </p:spPr>
        <p:txBody>
          <a:bodyPr>
            <a:normAutofit fontScale="90000"/>
          </a:bodyPr>
          <a:lstStyle/>
          <a:p>
            <a:r>
              <a:rPr lang="sl-SI" b="1" dirty="0"/>
              <a:t>Primerna, priporočljiva oblika/status za rokodelca</a:t>
            </a:r>
            <a:br>
              <a:rPr lang="sl-SI" dirty="0"/>
            </a:br>
            <a:endParaRPr lang="sl-SI" dirty="0"/>
          </a:p>
        </p:txBody>
      </p:sp>
      <p:sp>
        <p:nvSpPr>
          <p:cNvPr id="3" name="Ograda vsebine 2"/>
          <p:cNvSpPr>
            <a:spLocks noGrp="1"/>
          </p:cNvSpPr>
          <p:nvPr>
            <p:ph sz="quarter" idx="1"/>
          </p:nvPr>
        </p:nvSpPr>
        <p:spPr>
          <a:xfrm>
            <a:off x="301752" y="1772816"/>
            <a:ext cx="8503920" cy="4326232"/>
          </a:xfrm>
        </p:spPr>
        <p:txBody>
          <a:bodyPr/>
          <a:lstStyle/>
          <a:p>
            <a:pPr lvl="0"/>
            <a:r>
              <a:rPr lang="sl-SI" dirty="0"/>
              <a:t>Obseg in trajnost poslovanja-primerne oblike po ZGD</a:t>
            </a:r>
          </a:p>
          <a:p>
            <a:pPr lvl="0"/>
            <a:r>
              <a:rPr lang="sl-SI" dirty="0"/>
              <a:t>Občasno in v manjšem obsegu-primerno osebno dopolnilno delo, avtorska, društvo;</a:t>
            </a:r>
          </a:p>
          <a:p>
            <a:pPr>
              <a:buNone/>
            </a:pPr>
            <a:endParaRPr lang="sl-SI" dirty="0"/>
          </a:p>
          <a:p>
            <a:pPr>
              <a:buNone/>
            </a:pPr>
            <a:r>
              <a:rPr lang="sl-SI" dirty="0"/>
              <a:t>	Pomemben kriterij so davčne posledice posamezne oblike/statusa! </a:t>
            </a:r>
          </a:p>
          <a:p>
            <a:endParaRPr lang="sl-SI"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01752" y="188640"/>
            <a:ext cx="8534400" cy="1368152"/>
          </a:xfrm>
        </p:spPr>
        <p:txBody>
          <a:bodyPr>
            <a:normAutofit fontScale="90000"/>
          </a:bodyPr>
          <a:lstStyle/>
          <a:p>
            <a:r>
              <a:rPr lang="sl-SI" b="1" dirty="0"/>
              <a:t>Glavne ovire pri razvoju slovenskega rokodelstva</a:t>
            </a:r>
            <a:br>
              <a:rPr lang="sl-SI" dirty="0"/>
            </a:br>
            <a:endParaRPr lang="sl-SI" dirty="0"/>
          </a:p>
        </p:txBody>
      </p:sp>
      <p:sp>
        <p:nvSpPr>
          <p:cNvPr id="3" name="Ograda vsebine 2"/>
          <p:cNvSpPr>
            <a:spLocks noGrp="1"/>
          </p:cNvSpPr>
          <p:nvPr>
            <p:ph sz="quarter" idx="1"/>
          </p:nvPr>
        </p:nvSpPr>
        <p:spPr>
          <a:xfrm>
            <a:off x="301752" y="1772816"/>
            <a:ext cx="8503920" cy="4326232"/>
          </a:xfrm>
        </p:spPr>
        <p:txBody>
          <a:bodyPr/>
          <a:lstStyle/>
          <a:p>
            <a:pPr lvl="0"/>
            <a:r>
              <a:rPr lang="sl-SI" dirty="0"/>
              <a:t>Visoka stopnja DDV/znižanje na  8,5 %</a:t>
            </a:r>
          </a:p>
          <a:p>
            <a:pPr lvl="0"/>
            <a:r>
              <a:rPr lang="sl-SI" dirty="0"/>
              <a:t>Visoki prispevki za socialno varnost</a:t>
            </a:r>
          </a:p>
          <a:p>
            <a:pPr lvl="0"/>
            <a:r>
              <a:rPr lang="sl-SI" dirty="0"/>
              <a:t>Prezahtevni statusi v tehničnem in finančnem pogledu-isto kot redni statusi</a:t>
            </a:r>
          </a:p>
          <a:p>
            <a:pPr lvl="0"/>
            <a:r>
              <a:rPr lang="sl-SI" dirty="0"/>
              <a:t>Visoke takse in najemnine stojnic ali lokalov</a:t>
            </a:r>
          </a:p>
          <a:p>
            <a:pPr lvl="0"/>
            <a:r>
              <a:rPr lang="sl-SI" dirty="0"/>
              <a:t>Ni sistema za izobraževanje-prenos znanja</a:t>
            </a:r>
          </a:p>
          <a:p>
            <a:pPr lvl="0"/>
            <a:r>
              <a:rPr lang="sl-SI" dirty="0"/>
              <a:t>Premajhna skrb države za obstoj in razvoj-ni pravega odnosa</a:t>
            </a:r>
          </a:p>
          <a:p>
            <a:pPr lvl="0"/>
            <a:r>
              <a:rPr lang="sl-SI" dirty="0"/>
              <a:t>Nesprejetje zaščitnega zakona</a:t>
            </a:r>
          </a:p>
          <a:p>
            <a:endParaRPr lang="sl-SI"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b="1" dirty="0"/>
              <a:t>Samostojni podjetnik ( s.p. )</a:t>
            </a:r>
          </a:p>
        </p:txBody>
      </p:sp>
      <p:sp>
        <p:nvSpPr>
          <p:cNvPr id="3" name="Ograda vsebine 2"/>
          <p:cNvSpPr>
            <a:spLocks noGrp="1"/>
          </p:cNvSpPr>
          <p:nvPr>
            <p:ph sz="quarter" idx="1"/>
          </p:nvPr>
        </p:nvSpPr>
        <p:spPr/>
        <p:txBody>
          <a:bodyPr>
            <a:normAutofit fontScale="47500" lnSpcReduction="20000"/>
          </a:bodyPr>
          <a:lstStyle/>
          <a:p>
            <a:pPr>
              <a:buNone/>
            </a:pPr>
            <a:r>
              <a:rPr lang="sl-SI" dirty="0"/>
              <a:t> </a:t>
            </a:r>
          </a:p>
          <a:p>
            <a:pPr>
              <a:buNone/>
            </a:pPr>
            <a:r>
              <a:rPr lang="sl-SI" dirty="0"/>
              <a:t>Samostojni podjetnik je fizična oseba, ki na trgu samostojno opravlja pridobitno dejavnost.   </a:t>
            </a:r>
          </a:p>
          <a:p>
            <a:pPr>
              <a:buNone/>
            </a:pPr>
            <a:endParaRPr lang="sl-SI" dirty="0"/>
          </a:p>
          <a:p>
            <a:pPr>
              <a:buNone/>
            </a:pPr>
            <a:r>
              <a:rPr lang="sl-SI" b="1" dirty="0"/>
              <a:t>      </a:t>
            </a:r>
            <a:r>
              <a:rPr lang="sl-SI" b="1" u="sng" dirty="0"/>
              <a:t> Osnovne značilnosti s.p. so:</a:t>
            </a:r>
          </a:p>
          <a:p>
            <a:pPr lvl="0"/>
            <a:r>
              <a:rPr lang="sl-SI" dirty="0"/>
              <a:t>trajno in samostojno se ukvarja z gospodarsko dejavnostjo, katere namen je pridobivanje dobička;</a:t>
            </a:r>
          </a:p>
          <a:p>
            <a:pPr lvl="0"/>
            <a:r>
              <a:rPr lang="sl-SI" dirty="0"/>
              <a:t>za opravljanje svoje dejavnosti ne potrebuje ustanovnega  kapitala;</a:t>
            </a:r>
          </a:p>
          <a:p>
            <a:pPr lvl="0"/>
            <a:r>
              <a:rPr lang="sl-SI" dirty="0"/>
              <a:t>za svoje poslovanje jamči z vsem svojim premoženjem, torej ne le s podjetniškim premoženjem, ampak tudi z zasebnim; lahko je kdorkoli, ki izpolnjuje  predpisane pogoje: oseba, ki je kje drugje v delovnem razmerju, študent, upokojenec;</a:t>
            </a:r>
          </a:p>
          <a:p>
            <a:pPr lvl="0"/>
            <a:r>
              <a:rPr lang="sl-SI" dirty="0"/>
              <a:t>opravlja lahko vse dejavnosti, razne tistih, ki so prepovedane z zakoni, in v številu dejavnosti ni omejen; lahko jih opravlja toliko, za kolikor izpolnjuje pogoje;</a:t>
            </a:r>
          </a:p>
          <a:p>
            <a:pPr lvl="0"/>
            <a:r>
              <a:rPr lang="sl-SI" dirty="0"/>
              <a:t>zaposluje lahko neomejeno število delavcev;</a:t>
            </a:r>
          </a:p>
          <a:p>
            <a:pPr lvl="0"/>
            <a:r>
              <a:rPr lang="sl-SI" dirty="0"/>
              <a:t>posluje preko transakcijskih računov pri izbranih poslovnih bankah; prosto razpolaga z gotovino, gotovine mu ni treba obvezno polagati na transakcijski račun (dovoljeni so dvigi gotovine za financiranje gospodinjstva).</a:t>
            </a:r>
          </a:p>
          <a:p>
            <a:pPr lvl="0">
              <a:buNone/>
            </a:pPr>
            <a:endParaRPr lang="sl-SI" dirty="0"/>
          </a:p>
          <a:p>
            <a:pPr>
              <a:buNone/>
            </a:pPr>
            <a:r>
              <a:rPr lang="sl-SI" dirty="0"/>
              <a:t>	Samostojni podjetnik lahko začne opravljati dejavnost, ko je vpisan v poslovni register Slovenije. Če se za posamezno dejavnost zahteva izpolnitev dodatnih pogojev (kot je to določeno za dejavnost domače in umetnostne obrti), lahko s.p. začne opravljati dejavnost, ko izpolni še te pogoje. Postopek vpisa s.p.-ja, vpis sprememb podatkov in vpisa prenehanja opravljanja dejavnosti podjetnika v PRS vodi AJPES.</a:t>
            </a:r>
          </a:p>
          <a:p>
            <a:pPr>
              <a:buNone/>
            </a:pPr>
            <a:endParaRPr lang="sl-SI" dirty="0"/>
          </a:p>
          <a:p>
            <a:pPr>
              <a:buNone/>
            </a:pPr>
            <a:r>
              <a:rPr lang="sl-SI" dirty="0"/>
              <a:t>	</a:t>
            </a:r>
            <a:r>
              <a:rPr lang="sl-SI" b="1" dirty="0"/>
              <a:t>Pogoj za opravljanje dejavnosti domače in umetnostne obrti kot s.p. je pridobitev obrtnega dovoljenja, ki ga izda Obrtno-podjetniška zbornica na podlagi pozitivnega mnenja Komisije. Obrtno dovoljenje se glasi na konkreten izdelek. </a:t>
            </a:r>
          </a:p>
          <a:p>
            <a:pPr>
              <a:buNone/>
            </a:pPr>
            <a:endParaRPr lang="sl-SI" dirty="0"/>
          </a:p>
          <a:p>
            <a:pPr>
              <a:buNone/>
            </a:pPr>
            <a:endParaRPr lang="sl-SI"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sl-SI" b="1" dirty="0"/>
              <a:t>Družba z omejeno odgovornostjo (d.o.o.)</a:t>
            </a:r>
          </a:p>
        </p:txBody>
      </p:sp>
      <p:sp>
        <p:nvSpPr>
          <p:cNvPr id="3" name="Ograda vsebine 2"/>
          <p:cNvSpPr>
            <a:spLocks noGrp="1"/>
          </p:cNvSpPr>
          <p:nvPr>
            <p:ph sz="quarter" idx="1"/>
          </p:nvPr>
        </p:nvSpPr>
        <p:spPr/>
        <p:txBody>
          <a:bodyPr>
            <a:normAutofit fontScale="55000" lnSpcReduction="20000"/>
          </a:bodyPr>
          <a:lstStyle/>
          <a:p>
            <a:pPr>
              <a:buNone/>
            </a:pPr>
            <a:r>
              <a:rPr lang="sl-SI" dirty="0"/>
              <a:t>	Gospodarske družbe delimo na kapitalske (d.o.o., delniška družba, komanditna delniška družba) in osebne družbe (družba z neomejeno odgovornostjo, komanditna družba, tiha družba). </a:t>
            </a:r>
          </a:p>
          <a:p>
            <a:pPr>
              <a:buNone/>
            </a:pPr>
            <a:r>
              <a:rPr lang="sl-SI" dirty="0"/>
              <a:t>	Bistvena razlika med enimi in drugimi je v odgovornosti družbenikov za obveznosti družbe in potrebnim kapitalom za ustanovitev. Pri kapitalskih družbah družba odgovarja za svoje obveznosti z vsem svojim premoženjem, družbeniki pa za obveznosti družbe ne odgovarjajo. Pri osebnih družbah vsaj en družbenik za obveznosti družbe odgovarja z vsem svojim premoženjem.</a:t>
            </a:r>
          </a:p>
          <a:p>
            <a:pPr>
              <a:buNone/>
            </a:pPr>
            <a:endParaRPr lang="sl-SI" dirty="0"/>
          </a:p>
          <a:p>
            <a:pPr>
              <a:buNone/>
            </a:pPr>
            <a:r>
              <a:rPr lang="sl-SI" dirty="0"/>
              <a:t>	Izmed vseh družb je v praksi najbolj razširjena družba z omejeno odgovornostjo (d.o.o.). </a:t>
            </a:r>
          </a:p>
          <a:p>
            <a:pPr>
              <a:buNone/>
            </a:pPr>
            <a:endParaRPr lang="sl-SI" dirty="0"/>
          </a:p>
          <a:p>
            <a:pPr>
              <a:buNone/>
            </a:pPr>
            <a:r>
              <a:rPr lang="sl-SI" dirty="0"/>
              <a:t>	</a:t>
            </a:r>
            <a:r>
              <a:rPr lang="sl-SI" b="1" u="sng" dirty="0"/>
              <a:t>Osnovne značilnosti d.o.o. so:</a:t>
            </a:r>
          </a:p>
          <a:p>
            <a:pPr lvl="0"/>
            <a:r>
              <a:rPr lang="sl-SI" dirty="0"/>
              <a:t>na trgu trajno opravlja dejavnost, katere namen je pridobivati dobiček;</a:t>
            </a:r>
          </a:p>
          <a:p>
            <a:pPr lvl="0"/>
            <a:r>
              <a:rPr lang="sl-SI" dirty="0"/>
              <a:t> lahko jo ustanovita dva ali več družbenikov. Lahko pa jo ustanovi en sam družbenik.</a:t>
            </a:r>
          </a:p>
          <a:p>
            <a:pPr lvl="0"/>
            <a:r>
              <a:rPr lang="sl-SI" dirty="0"/>
              <a:t>za njeno ustanovitev je potrebno zagotoviti ustanovni kapital, ki mora znašati najmanj 7500 EUR (vplača se lahko v denarju, stvareh ali pravicah).</a:t>
            </a:r>
          </a:p>
          <a:p>
            <a:pPr lvl="0"/>
            <a:r>
              <a:rPr lang="sl-SI" dirty="0"/>
              <a:t>družbeniki s svojim osebnim premoženjem ne odgovarjajo za obveznosti družbe;</a:t>
            </a:r>
          </a:p>
          <a:p>
            <a:pPr lvl="0"/>
            <a:r>
              <a:rPr lang="sl-SI" dirty="0"/>
              <a:t>lastnost pravne osebe dobi z vpisom v sodni register;</a:t>
            </a:r>
          </a:p>
          <a:p>
            <a:pPr lvl="0"/>
            <a:r>
              <a:rPr lang="sl-SI" dirty="0"/>
              <a:t>d.o.o. posluje preko transakcijskega računa in mora tako obvezno polagati gotovino na svoj TRR, dvigi gotovine pa so dokumentirani.</a:t>
            </a:r>
          </a:p>
          <a:p>
            <a:pPr>
              <a:buNone/>
            </a:pPr>
            <a:endParaRPr lang="sl-SI"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b="1" dirty="0"/>
              <a:t>Osebno dopolnilno delo (ODD)</a:t>
            </a:r>
          </a:p>
        </p:txBody>
      </p:sp>
      <p:sp>
        <p:nvSpPr>
          <p:cNvPr id="3" name="Ograda vsebine 2"/>
          <p:cNvSpPr>
            <a:spLocks noGrp="1"/>
          </p:cNvSpPr>
          <p:nvPr>
            <p:ph sz="quarter" idx="1"/>
          </p:nvPr>
        </p:nvSpPr>
        <p:spPr/>
        <p:txBody>
          <a:bodyPr>
            <a:normAutofit fontScale="47500" lnSpcReduction="20000"/>
          </a:bodyPr>
          <a:lstStyle/>
          <a:p>
            <a:pPr>
              <a:buNone/>
            </a:pPr>
            <a:r>
              <a:rPr lang="sl-SI" sz="2800" i="1" dirty="0"/>
              <a:t>	</a:t>
            </a:r>
          </a:p>
          <a:p>
            <a:pPr>
              <a:buNone/>
            </a:pPr>
            <a:r>
              <a:rPr lang="sl-SI" sz="2800" i="1" dirty="0"/>
              <a:t>	Zakon o preprečevanju dela in zaposlovanja na črno</a:t>
            </a:r>
            <a:r>
              <a:rPr lang="sl-SI" sz="2800" dirty="0"/>
              <a:t> (ZPDZC) (Uradni list RS št. 32/14 ), ki ureja osebno dopolnilno delo, podrobneje pa ga ureja še </a:t>
            </a:r>
            <a:r>
              <a:rPr lang="sl-SI" sz="2800" i="1" dirty="0"/>
              <a:t>Pravilnik o osebnem dopolnilnem delu (Ur.l. 94/14)</a:t>
            </a:r>
            <a:r>
              <a:rPr lang="sl-SI" sz="2800" dirty="0"/>
              <a:t>), ki omogoča, da se dejavnost domače in umetnostne obrti opravlja tudi kot osebno dopolnilno delo, pri čemer morajo biti ti izdelki iz materialov, ki jih določa točka B priloge 1, ki je sestavni del pravilnika. </a:t>
            </a:r>
          </a:p>
          <a:p>
            <a:pPr>
              <a:buNone/>
            </a:pPr>
            <a:r>
              <a:rPr lang="sl-SI" sz="2800" dirty="0"/>
              <a:t>	Gre za eno izmed možnih oblik opravljanja dela na domu.</a:t>
            </a:r>
          </a:p>
          <a:p>
            <a:endParaRPr lang="sl-SI" sz="2800" dirty="0"/>
          </a:p>
          <a:p>
            <a:pPr>
              <a:buNone/>
            </a:pPr>
            <a:r>
              <a:rPr lang="sl-SI" sz="2800" b="1" dirty="0"/>
              <a:t>	</a:t>
            </a:r>
            <a:r>
              <a:rPr lang="sl-SI" sz="2800" b="1" u="sng" dirty="0"/>
              <a:t>Pogoji, da se izdelava izdelkov domače in umetnostne obrti šteje za osebno dopolnilno delo, so:</a:t>
            </a:r>
            <a:endParaRPr lang="sl-SI" sz="2800" dirty="0"/>
          </a:p>
          <a:p>
            <a:pPr>
              <a:buNone/>
            </a:pPr>
            <a:r>
              <a:rPr lang="sl-SI" sz="2800" dirty="0"/>
              <a:t> </a:t>
            </a:r>
          </a:p>
          <a:p>
            <a:pPr lvl="0"/>
            <a:r>
              <a:rPr lang="sl-SI" sz="2800" dirty="0"/>
              <a:t>posameznik sam izdeluje izdelke domače in umetnostne obrti;</a:t>
            </a:r>
          </a:p>
          <a:p>
            <a:r>
              <a:rPr lang="sl-SI" sz="2800" dirty="0"/>
              <a:t> </a:t>
            </a:r>
          </a:p>
          <a:p>
            <a:pPr lvl="0"/>
            <a:r>
              <a:rPr lang="sl-SI" sz="2800" dirty="0"/>
              <a:t>predhodno pridobljeno pozitivno mnenje strokovne komisije Obrtne zbornice Slovenije, da je določen izdelek predmet domače in umetnostne obrti;</a:t>
            </a:r>
          </a:p>
          <a:p>
            <a:pPr>
              <a:buNone/>
            </a:pPr>
            <a:r>
              <a:rPr lang="sl-SI" sz="2800" dirty="0"/>
              <a:t> </a:t>
            </a:r>
          </a:p>
          <a:p>
            <a:pPr lvl="0"/>
            <a:r>
              <a:rPr lang="sl-SI" sz="2800" dirty="0"/>
              <a:t>da so dela, ki se štejejo za osebno dopolnilno delo v okviru domače in umetnostne obrti:</a:t>
            </a:r>
          </a:p>
          <a:p>
            <a:pPr lvl="1"/>
            <a:r>
              <a:rPr lang="sl-SI" sz="2400" dirty="0"/>
              <a:t>izdelovanje izdelkov domače in umetnostne obrti ter </a:t>
            </a:r>
          </a:p>
          <a:p>
            <a:pPr lvl="1"/>
            <a:r>
              <a:rPr lang="sl-SI" sz="2400" dirty="0"/>
              <a:t>prodaja izdelkov domače in umetnostne obrti, </a:t>
            </a:r>
          </a:p>
          <a:p>
            <a:r>
              <a:rPr lang="sl-SI" sz="2800" dirty="0"/>
              <a:t>ki so izdelani iz gline in keramike, stekla, volne, bombaža, lana, konoplje in drugih naravnih vlaken, šibja, ličja, trsja, slame, lesa, živil, voska, naravnega usnja, kovin in kamna;</a:t>
            </a:r>
          </a:p>
          <a:p>
            <a:pPr>
              <a:buNone/>
            </a:pPr>
            <a:r>
              <a:rPr lang="sl-SI" sz="2800" dirty="0"/>
              <a:t> </a:t>
            </a:r>
          </a:p>
          <a:p>
            <a:pPr lvl="0"/>
            <a:r>
              <a:rPr lang="sl-SI" sz="2800" dirty="0"/>
              <a:t>letni prihodki iz naslova tega dela ne presegajo minimalne letne plače v Republiki Sloveniji iz preteklega leta  </a:t>
            </a:r>
          </a:p>
          <a:p>
            <a:pPr lvl="0"/>
            <a:r>
              <a:rPr lang="sl-SI" sz="2800" dirty="0"/>
              <a:t>posamezniki, ki bodo želeli opravljati to obliko dela, se bodo morali registrirati pri pristojni upravni enoti.</a:t>
            </a:r>
          </a:p>
          <a:p>
            <a:pPr>
              <a:buNone/>
            </a:pPr>
            <a:r>
              <a:rPr lang="sl-SI" sz="2800" b="1" dirty="0"/>
              <a:t> </a:t>
            </a:r>
            <a:endParaRPr lang="sl-SI" sz="2800" dirty="0"/>
          </a:p>
          <a:p>
            <a:pPr>
              <a:buNone/>
            </a:pPr>
            <a:endParaRPr lang="sl-SI"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04800" y="116632"/>
            <a:ext cx="8686800" cy="1512168"/>
          </a:xfrm>
        </p:spPr>
        <p:txBody>
          <a:bodyPr>
            <a:normAutofit fontScale="90000"/>
          </a:bodyPr>
          <a:lstStyle/>
          <a:p>
            <a:pPr algn="ctr"/>
            <a:r>
              <a:rPr lang="sl-SI" b="1" dirty="0"/>
              <a:t>Kaj je rokodelstvo/domača in umetnostna obrt</a:t>
            </a:r>
            <a:br>
              <a:rPr lang="sl-SI" dirty="0"/>
            </a:br>
            <a:endParaRPr lang="sl-SI" dirty="0"/>
          </a:p>
        </p:txBody>
      </p:sp>
      <p:sp>
        <p:nvSpPr>
          <p:cNvPr id="3" name="Ograda vsebine 2"/>
          <p:cNvSpPr>
            <a:spLocks noGrp="1"/>
          </p:cNvSpPr>
          <p:nvPr>
            <p:ph sz="quarter" idx="1"/>
          </p:nvPr>
        </p:nvSpPr>
        <p:spPr>
          <a:xfrm>
            <a:off x="304800" y="1916832"/>
            <a:ext cx="8686800" cy="4163293"/>
          </a:xfrm>
        </p:spPr>
        <p:txBody>
          <a:bodyPr>
            <a:normAutofit/>
          </a:bodyPr>
          <a:lstStyle/>
          <a:p>
            <a:pPr>
              <a:buNone/>
            </a:pPr>
            <a:r>
              <a:rPr lang="sl-SI" dirty="0"/>
              <a:t>	</a:t>
            </a:r>
          </a:p>
          <a:p>
            <a:pPr>
              <a:buNone/>
            </a:pPr>
            <a:r>
              <a:rPr lang="sl-SI" dirty="0"/>
              <a:t>	Rokodelska dejavnost, rokodelstvo pomeni vrste in tehnike domače in umetnostne obrti, ki imajo tradicijo, se prenašajo iz generacije v generacijo po določenih tehničnih postopkih in oblikah z uporabo naravnih surovin in materialov ter z upoštevanjem različnih lokalnih značilnosti.</a:t>
            </a:r>
          </a:p>
          <a:p>
            <a:pPr>
              <a:buNone/>
            </a:pPr>
            <a:endParaRPr lang="sl-SI"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b="1" dirty="0"/>
              <a:t>Osebno dopolnilno delo</a:t>
            </a:r>
          </a:p>
        </p:txBody>
      </p:sp>
      <p:sp>
        <p:nvSpPr>
          <p:cNvPr id="3" name="Ograda vsebine 2"/>
          <p:cNvSpPr>
            <a:spLocks noGrp="1"/>
          </p:cNvSpPr>
          <p:nvPr>
            <p:ph sz="quarter" idx="1"/>
          </p:nvPr>
        </p:nvSpPr>
        <p:spPr/>
        <p:txBody>
          <a:bodyPr>
            <a:normAutofit fontScale="62500" lnSpcReduction="20000"/>
          </a:bodyPr>
          <a:lstStyle/>
          <a:p>
            <a:pPr lvl="0">
              <a:buNone/>
            </a:pPr>
            <a:r>
              <a:rPr lang="sl-SI" dirty="0"/>
              <a:t> </a:t>
            </a:r>
          </a:p>
          <a:p>
            <a:pPr>
              <a:buNone/>
            </a:pPr>
            <a:r>
              <a:rPr lang="sl-SI" b="1" dirty="0"/>
              <a:t> </a:t>
            </a:r>
            <a:endParaRPr lang="sl-SI" dirty="0"/>
          </a:p>
          <a:p>
            <a:pPr>
              <a:buNone/>
            </a:pPr>
            <a:r>
              <a:rPr lang="sl-SI" dirty="0"/>
              <a:t>	</a:t>
            </a:r>
            <a:r>
              <a:rPr lang="sl-SI" b="1" u="sng" dirty="0"/>
              <a:t>Postopek priglasitve, sprememb in prenehanja opravljanja osebnega dopolnilnega dela</a:t>
            </a:r>
            <a:endParaRPr lang="sl-SI" dirty="0"/>
          </a:p>
          <a:p>
            <a:pPr>
              <a:buNone/>
            </a:pPr>
            <a:r>
              <a:rPr lang="sl-SI" dirty="0"/>
              <a:t> </a:t>
            </a:r>
          </a:p>
          <a:p>
            <a:pPr>
              <a:buNone/>
            </a:pPr>
            <a:r>
              <a:rPr lang="sl-SI" dirty="0"/>
              <a:t>	Posameznik, ki želi opravljati osebno dopolnilno delo, mora opravljanje osebnega dopolnilnega dela pred začetkom opravljanja priglasiti  na AJPES-u (elektronsko) ali na Upravni enoti, na območju katerega ima stalno ali začasno prebivališče, ki ga vpiše v seznam zavezancev, ki opravljajo osebno dopolnilno delo in ga pošlje na </a:t>
            </a:r>
            <a:r>
              <a:rPr lang="sl-SI" dirty="0" err="1"/>
              <a:t>Ajpes</a:t>
            </a:r>
            <a:r>
              <a:rPr lang="sl-SI" dirty="0"/>
              <a:t>. Priglasitev osebnega dopolnilnega dela se opravi na predpisanem obrazcu.</a:t>
            </a:r>
          </a:p>
          <a:p>
            <a:pPr>
              <a:buNone/>
            </a:pPr>
            <a:r>
              <a:rPr lang="sl-SI" dirty="0"/>
              <a:t>	 </a:t>
            </a:r>
          </a:p>
          <a:p>
            <a:pPr>
              <a:buNone/>
            </a:pPr>
            <a:r>
              <a:rPr lang="sl-SI" dirty="0"/>
              <a:t>	Posameznik mora priglasitev sprememb ter priglasitev prenehanja opravljanja osebnega dopolnilnega dela opraviti v roku 8 dni od spremembe oziroma prenehanja opravljanja osebnega dopolnilnega dela. Navedeno se opravi na istem obrazcu, kot je predpisana za priglasitev opravljanja osebnega dopolnilnega dela.</a:t>
            </a:r>
          </a:p>
          <a:p>
            <a:pPr>
              <a:buNone/>
            </a:pPr>
            <a:r>
              <a:rPr lang="sl-SI" dirty="0"/>
              <a:t>	</a:t>
            </a:r>
          </a:p>
          <a:p>
            <a:pPr>
              <a:buNone/>
            </a:pPr>
            <a:r>
              <a:rPr lang="sl-SI" dirty="0"/>
              <a:t>	Upravna enota v 8 dneh obvesti tržni inšpektorat, </a:t>
            </a:r>
            <a:r>
              <a:rPr lang="sl-SI" dirty="0" err="1"/>
              <a:t>inšpektorat</a:t>
            </a:r>
            <a:r>
              <a:rPr lang="sl-SI" dirty="0"/>
              <a:t> za delo, prometni inšpektorat in pristojni davčni urad o vpisu priglasitve, ali spremembe in o izbrisu posameznika, ki opravlja osebno dopolnilno delo. </a:t>
            </a:r>
          </a:p>
          <a:p>
            <a:pPr>
              <a:buNone/>
            </a:pPr>
            <a:endParaRPr lang="sl-SI"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b="1" dirty="0"/>
              <a:t>Osebno dopolnilno delo</a:t>
            </a:r>
          </a:p>
        </p:txBody>
      </p:sp>
      <p:sp>
        <p:nvSpPr>
          <p:cNvPr id="3" name="Ograda vsebine 2"/>
          <p:cNvSpPr>
            <a:spLocks noGrp="1"/>
          </p:cNvSpPr>
          <p:nvPr>
            <p:ph sz="quarter" idx="1"/>
          </p:nvPr>
        </p:nvSpPr>
        <p:spPr/>
        <p:txBody>
          <a:bodyPr>
            <a:normAutofit fontScale="40000" lnSpcReduction="20000"/>
          </a:bodyPr>
          <a:lstStyle/>
          <a:p>
            <a:pPr>
              <a:buNone/>
            </a:pPr>
            <a:endParaRPr lang="sl-SI" dirty="0"/>
          </a:p>
          <a:p>
            <a:pPr>
              <a:buNone/>
            </a:pPr>
            <a:r>
              <a:rPr lang="sl-SI" dirty="0"/>
              <a:t>	</a:t>
            </a:r>
            <a:r>
              <a:rPr lang="sl-SI" sz="3000" b="1" u="sng" dirty="0"/>
              <a:t>Pogoji za opravljanje osebnega dopolnilnega dela</a:t>
            </a:r>
            <a:endParaRPr lang="sl-SI" sz="3000" dirty="0"/>
          </a:p>
          <a:p>
            <a:pPr>
              <a:buNone/>
            </a:pPr>
            <a:r>
              <a:rPr lang="sl-SI" sz="3000" dirty="0"/>
              <a:t> </a:t>
            </a:r>
          </a:p>
          <a:p>
            <a:pPr>
              <a:buNone/>
            </a:pPr>
            <a:r>
              <a:rPr lang="sl-SI" sz="3000" dirty="0"/>
              <a:t>	Posameznik lahko opravlja osebno dopolnilno delo, </a:t>
            </a:r>
            <a:r>
              <a:rPr lang="sl-SI" sz="3000" u="sng" dirty="0"/>
              <a:t>dokler so</a:t>
            </a:r>
            <a:r>
              <a:rPr lang="sl-SI" sz="3000" dirty="0"/>
              <a:t> izpolnjeni naslednji pogoji:</a:t>
            </a:r>
          </a:p>
          <a:p>
            <a:pPr>
              <a:buNone/>
            </a:pPr>
            <a:endParaRPr lang="sl-SI" sz="3000" dirty="0"/>
          </a:p>
          <a:p>
            <a:pPr lvl="0">
              <a:buNone/>
            </a:pPr>
            <a:r>
              <a:rPr lang="sl-SI" sz="3000" dirty="0"/>
              <a:t>	1. v posameznem polletju prihodki ne smejo presegati treh povprečnih neto plač v Republiki Sloveniji (cca 3.200€) </a:t>
            </a:r>
          </a:p>
          <a:p>
            <a:pPr lvl="0">
              <a:buNone/>
            </a:pPr>
            <a:r>
              <a:rPr lang="sl-SI" sz="3000" dirty="0"/>
              <a:t>	2. če so dela določena v Pravilniku (glej zgoraj);</a:t>
            </a:r>
          </a:p>
          <a:p>
            <a:pPr lvl="0">
              <a:buNone/>
            </a:pPr>
            <a:r>
              <a:rPr lang="sl-SI" sz="3000" dirty="0"/>
              <a:t>	3. je vpisan v seznam zavezancev, ki opravljajo osebno dopolnilno delo pri pristojni upravni enoti oz. </a:t>
            </a:r>
            <a:r>
              <a:rPr lang="sl-SI" sz="3000" dirty="0" err="1"/>
              <a:t>Ajpesu</a:t>
            </a:r>
            <a:endParaRPr lang="sl-SI" sz="3000" dirty="0"/>
          </a:p>
          <a:p>
            <a:pPr lvl="0">
              <a:buNone/>
            </a:pPr>
            <a:r>
              <a:rPr lang="sl-SI" sz="3000" dirty="0"/>
              <a:t>	4. vnaprej pridobljena vrednotnica, ki jo je mogoče kupiti na katerikoli upravni enoti ( 9€ ) velja za koledarski mesec</a:t>
            </a:r>
          </a:p>
          <a:p>
            <a:pPr lvl="0">
              <a:buNone/>
            </a:pPr>
            <a:r>
              <a:rPr lang="sl-SI" sz="3000" dirty="0"/>
              <a:t>	     Dejavnosti pod skupino A, vrednotnico kupi naročnik, pod skupino B pa izvajalec ali izdelovalec</a:t>
            </a:r>
          </a:p>
          <a:p>
            <a:pPr lvl="0">
              <a:buNone/>
            </a:pPr>
            <a:endParaRPr lang="sl-SI" sz="3000" dirty="0"/>
          </a:p>
          <a:p>
            <a:pPr>
              <a:buNone/>
            </a:pPr>
            <a:r>
              <a:rPr lang="sl-SI" sz="3000" dirty="0"/>
              <a:t>	Posameznik, ki opravlja osebno dopolnilno delo, mora pristojnemu finančnemu uradu do desetega v mesecu dostaviti podatke o plačanih računih preteklega meseca. </a:t>
            </a:r>
          </a:p>
          <a:p>
            <a:pPr>
              <a:buNone/>
            </a:pPr>
            <a:r>
              <a:rPr lang="sl-SI" sz="3000" dirty="0"/>
              <a:t>	Polletno poročilo za 1. polletje mora oddati do 10. 7., za 2. polletje do 10. 1. v naslednjem letu. </a:t>
            </a:r>
          </a:p>
          <a:p>
            <a:pPr>
              <a:buNone/>
            </a:pPr>
            <a:r>
              <a:rPr lang="sl-SI" sz="3000" dirty="0"/>
              <a:t> </a:t>
            </a:r>
          </a:p>
          <a:p>
            <a:pPr>
              <a:buNone/>
            </a:pPr>
            <a:r>
              <a:rPr lang="sl-SI" sz="3000" dirty="0"/>
              <a:t>	</a:t>
            </a:r>
          </a:p>
          <a:p>
            <a:pPr>
              <a:buNone/>
            </a:pPr>
            <a:r>
              <a:rPr lang="sl-SI" sz="3000" dirty="0"/>
              <a:t>	Če posameznik ne dostavi podatkov o doseženih prihodkih, mu finančni urad postavi dodatni rok 8 dni za dostavo navedenih podatkov. Če zavezanec tudi v dodatnem roku ne dostavi podatkov, davčni urad v 8 dneh po preteku dodatnega roka o tem obvesti </a:t>
            </a:r>
            <a:r>
              <a:rPr lang="sl-SI" sz="3000" dirty="0" err="1"/>
              <a:t>Ajpes</a:t>
            </a:r>
            <a:r>
              <a:rPr lang="sl-SI" sz="3000" dirty="0"/>
              <a:t>. </a:t>
            </a:r>
          </a:p>
          <a:p>
            <a:pPr>
              <a:buNone/>
            </a:pPr>
            <a:endParaRPr lang="sl-SI" sz="3000" dirty="0"/>
          </a:p>
          <a:p>
            <a:pPr>
              <a:buNone/>
            </a:pPr>
            <a:r>
              <a:rPr lang="sl-SI" sz="3000" dirty="0"/>
              <a:t>	Finančni urad v 8 dneh obvesti </a:t>
            </a:r>
            <a:r>
              <a:rPr lang="sl-SI" sz="3000" dirty="0" err="1"/>
              <a:t>Ajpes</a:t>
            </a:r>
            <a:r>
              <a:rPr lang="sl-SI" sz="3000" dirty="0"/>
              <a:t> tudi o letnih prihodkih, ki presegajo znesek minimalne letne plače v Republiki Sloveniji iz preteklega leta. </a:t>
            </a:r>
          </a:p>
          <a:p>
            <a:endParaRPr lang="sl-SI" dirty="0"/>
          </a:p>
          <a:p>
            <a:pPr>
              <a:buNone/>
            </a:pPr>
            <a:endParaRPr lang="sl-SI"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b="1" dirty="0"/>
              <a:t>Osebno dopolnilno delo</a:t>
            </a:r>
          </a:p>
        </p:txBody>
      </p:sp>
      <p:sp>
        <p:nvSpPr>
          <p:cNvPr id="3" name="Ograda vsebine 2"/>
          <p:cNvSpPr>
            <a:spLocks noGrp="1"/>
          </p:cNvSpPr>
          <p:nvPr>
            <p:ph sz="quarter" idx="1"/>
          </p:nvPr>
        </p:nvSpPr>
        <p:spPr/>
        <p:txBody>
          <a:bodyPr>
            <a:normAutofit fontScale="55000" lnSpcReduction="20000"/>
          </a:bodyPr>
          <a:lstStyle/>
          <a:p>
            <a:pPr>
              <a:buNone/>
            </a:pPr>
            <a:r>
              <a:rPr lang="sl-SI" dirty="0"/>
              <a:t>	</a:t>
            </a:r>
            <a:r>
              <a:rPr lang="sl-SI" b="1" u="sng" dirty="0"/>
              <a:t>Izdajanje računov:</a:t>
            </a:r>
            <a:endParaRPr lang="sl-SI" dirty="0"/>
          </a:p>
          <a:p>
            <a:pPr>
              <a:buNone/>
            </a:pPr>
            <a:r>
              <a:rPr lang="sl-SI" dirty="0"/>
              <a:t>	Ključno pri osebnem dopolnilnem delu je izdajanje računov,kar pomeni izboljšanje prodajnih možnosti gospodarskim subjektom, saj tako lahko na primer trgovine legalno odkupujejo izdelke rokodelcev.</a:t>
            </a:r>
          </a:p>
          <a:p>
            <a:endParaRPr lang="sl-SI" dirty="0"/>
          </a:p>
          <a:p>
            <a:pPr>
              <a:buNone/>
            </a:pPr>
            <a:r>
              <a:rPr lang="sl-SI" dirty="0"/>
              <a:t>	V skladu s 5. členom pravilnika mora posameznik, ki opravlja osebno dopolnilno delo, za vsak posamično opravljen promet blaga, proizvodov oziroma storitev izdati račun v najmanj dveh izvodih, od katerih en izvod prejme kupec. </a:t>
            </a:r>
          </a:p>
          <a:p>
            <a:endParaRPr lang="sl-SI" dirty="0"/>
          </a:p>
          <a:p>
            <a:pPr>
              <a:buNone/>
            </a:pPr>
            <a:r>
              <a:rPr lang="sl-SI" dirty="0"/>
              <a:t>	Račun mora vsebovati najmanj naslednje podatke: </a:t>
            </a:r>
          </a:p>
          <a:p>
            <a:pPr lvl="0"/>
            <a:r>
              <a:rPr lang="sl-SI" dirty="0"/>
              <a:t>zaporedno številko;</a:t>
            </a:r>
          </a:p>
          <a:p>
            <a:pPr lvl="0"/>
            <a:r>
              <a:rPr lang="sl-SI" dirty="0"/>
              <a:t>priimek in ime ter prebivališče in davčno številko izdajatelja;</a:t>
            </a:r>
          </a:p>
          <a:p>
            <a:pPr lvl="0"/>
            <a:r>
              <a:rPr lang="sl-SI" dirty="0"/>
              <a:t>kraj in datum izdaje;</a:t>
            </a:r>
          </a:p>
          <a:p>
            <a:pPr lvl="0"/>
            <a:r>
              <a:rPr lang="sl-SI" dirty="0"/>
              <a:t>specifikacijo opravljene storitve oziroma dobavljenega blaga ali proizvodov in storitev z mersko enoto in ceno;</a:t>
            </a:r>
          </a:p>
          <a:p>
            <a:pPr lvl="0"/>
            <a:r>
              <a:rPr lang="sl-SI" dirty="0"/>
              <a:t>Osebno ime in naslov osebe, pri kateri se delo opravi ali kupca, razen, če je kupec fizična oseba</a:t>
            </a:r>
          </a:p>
          <a:p>
            <a:pPr lvl="0"/>
            <a:r>
              <a:rPr lang="sl-SI" dirty="0"/>
              <a:t>podpis izdajatelja računa. </a:t>
            </a:r>
          </a:p>
          <a:p>
            <a:pPr>
              <a:buNone/>
            </a:pPr>
            <a:endParaRPr lang="sl-SI" dirty="0"/>
          </a:p>
          <a:p>
            <a:pPr>
              <a:buNone/>
            </a:pPr>
            <a:r>
              <a:rPr lang="sl-SI" dirty="0"/>
              <a:t>	Posameznik, ki opravlja osebno dopolnilno delo, mora kopije računov hraniti 10 let. </a:t>
            </a:r>
          </a:p>
          <a:p>
            <a:pPr>
              <a:buNone/>
            </a:pPr>
            <a:endParaRPr lang="sl-SI"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b="1" dirty="0"/>
              <a:t>Osebno dopolnilno delo</a:t>
            </a:r>
          </a:p>
        </p:txBody>
      </p:sp>
      <p:sp>
        <p:nvSpPr>
          <p:cNvPr id="3" name="Ograda vsebine 2"/>
          <p:cNvSpPr>
            <a:spLocks noGrp="1"/>
          </p:cNvSpPr>
          <p:nvPr>
            <p:ph sz="quarter" idx="1"/>
          </p:nvPr>
        </p:nvSpPr>
        <p:spPr/>
        <p:txBody>
          <a:bodyPr>
            <a:normAutofit fontScale="70000" lnSpcReduction="20000"/>
          </a:bodyPr>
          <a:lstStyle/>
          <a:p>
            <a:pPr>
              <a:buNone/>
            </a:pPr>
            <a:r>
              <a:rPr lang="sl-SI" b="1" dirty="0"/>
              <a:t>	</a:t>
            </a:r>
            <a:r>
              <a:rPr lang="sl-SI" b="1" u="sng" dirty="0"/>
              <a:t>Izbris iz seznama zavezancev</a:t>
            </a:r>
            <a:endParaRPr lang="sl-SI" dirty="0"/>
          </a:p>
          <a:p>
            <a:endParaRPr lang="sl-SI" dirty="0"/>
          </a:p>
          <a:p>
            <a:pPr>
              <a:buNone/>
            </a:pPr>
            <a:r>
              <a:rPr lang="sl-SI" dirty="0"/>
              <a:t>	</a:t>
            </a:r>
            <a:r>
              <a:rPr lang="sl-SI" dirty="0" err="1"/>
              <a:t>Ajpes</a:t>
            </a:r>
            <a:r>
              <a:rPr lang="sl-SI" dirty="0"/>
              <a:t> izbriše posameznika iz seznama zavezancev, ki opravljajo osebno dopolnilno delo:</a:t>
            </a:r>
          </a:p>
          <a:p>
            <a:pPr lvl="0"/>
            <a:r>
              <a:rPr lang="sl-SI" dirty="0"/>
              <a:t>po prejemu obvestila finančnega urada, da je zavezanec presegel omejitev polletnega prihodka za opravljanje osebnega dopolnilnega dela . V tem primeru bo posameznik moral za opravljanje svojega dela ustanoviti eno izmed organizacijskih oblik, ki jih ureja Zakon o gospodarskih družbah.</a:t>
            </a:r>
          </a:p>
          <a:p>
            <a:pPr lvl="0"/>
            <a:r>
              <a:rPr lang="sl-SI" dirty="0"/>
              <a:t>po prejemu obvestila finančnega urada, da posameznik tudi v naknadno postavljenem roku ni dostavil podatkov davčnemu organu o doseženem prihodku iz naslova osebnega dopolnilnega dela;</a:t>
            </a:r>
          </a:p>
          <a:p>
            <a:pPr lvl="0"/>
            <a:r>
              <a:rPr lang="sl-SI" dirty="0"/>
              <a:t>če ne opravlja več osebnega dopolnilnega dela.</a:t>
            </a:r>
          </a:p>
          <a:p>
            <a:pPr>
              <a:buNone/>
            </a:pPr>
            <a:r>
              <a:rPr lang="sl-SI" dirty="0"/>
              <a:t>	</a:t>
            </a:r>
          </a:p>
          <a:p>
            <a:pPr>
              <a:buNone/>
            </a:pPr>
            <a:r>
              <a:rPr lang="sl-SI" dirty="0"/>
              <a:t>	</a:t>
            </a:r>
            <a:r>
              <a:rPr lang="sl-SI" dirty="0" err="1"/>
              <a:t>Ajpes</a:t>
            </a:r>
            <a:r>
              <a:rPr lang="sl-SI" dirty="0"/>
              <a:t> obvesti posameznika o opravljenem izbrisu v 8 dneh od prejema obvestila finančnega urada oziroma priglasitve prenehanja opravljanja osebnega dopolnilnega dela. </a:t>
            </a:r>
          </a:p>
          <a:p>
            <a:pPr>
              <a:buNone/>
            </a:pPr>
            <a:endParaRPr lang="sl-SI"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b="1" dirty="0"/>
              <a:t>Dopolnilna dejavnost na kmetiji</a:t>
            </a:r>
          </a:p>
        </p:txBody>
      </p:sp>
      <p:sp>
        <p:nvSpPr>
          <p:cNvPr id="3" name="Ograda vsebine 2"/>
          <p:cNvSpPr>
            <a:spLocks noGrp="1"/>
          </p:cNvSpPr>
          <p:nvPr>
            <p:ph sz="quarter" idx="1"/>
          </p:nvPr>
        </p:nvSpPr>
        <p:spPr/>
        <p:txBody>
          <a:bodyPr>
            <a:normAutofit fontScale="55000" lnSpcReduction="20000"/>
          </a:bodyPr>
          <a:lstStyle/>
          <a:p>
            <a:endParaRPr lang="sl-SI" dirty="0"/>
          </a:p>
          <a:p>
            <a:pPr>
              <a:buNone/>
            </a:pPr>
            <a:r>
              <a:rPr lang="sl-SI" dirty="0"/>
              <a:t>	Rokodelci lahko opravljajo dejavnost izdelave in prodaje izdelkov domače in umetnostne obrti tudi kot dopolnilno dejavnost na kmetiji, če seveda za to izpolnjujejo zakonske pogoje, </a:t>
            </a:r>
            <a:r>
              <a:rPr lang="sl-SI" b="1" dirty="0"/>
              <a:t>med katerimi je tudi pridobljeno pozitivno mnenje Obrtno podjetniške zbornice.</a:t>
            </a:r>
          </a:p>
          <a:p>
            <a:pPr>
              <a:buNone/>
            </a:pPr>
            <a:endParaRPr lang="sl-SI" dirty="0"/>
          </a:p>
          <a:p>
            <a:pPr>
              <a:buNone/>
            </a:pPr>
            <a:r>
              <a:rPr lang="sl-SI" dirty="0"/>
              <a:t>	</a:t>
            </a:r>
            <a:r>
              <a:rPr lang="sl-SI" u="sng" dirty="0"/>
              <a:t>Kaj je dopolnilna dejavnost na kmetiji:</a:t>
            </a:r>
            <a:endParaRPr lang="sl-SI" dirty="0"/>
          </a:p>
          <a:p>
            <a:pPr>
              <a:buNone/>
            </a:pPr>
            <a:r>
              <a:rPr lang="sl-SI" dirty="0"/>
              <a:t>	Dopolnilna dejavnost na kmetiji je s kmetijstvom in gozdarstvom povezana dejavnost, ki omogoča kmetiji boljšo rabo njenih proizvodnih zmogljivosti ter delovne sile članov kmetije in zaposlenih na kmetiji. </a:t>
            </a:r>
          </a:p>
          <a:p>
            <a:pPr>
              <a:buNone/>
            </a:pPr>
            <a:endParaRPr lang="sl-SI" dirty="0"/>
          </a:p>
          <a:p>
            <a:pPr>
              <a:buNone/>
            </a:pPr>
            <a:r>
              <a:rPr lang="sl-SI" dirty="0"/>
              <a:t>	</a:t>
            </a:r>
            <a:r>
              <a:rPr lang="sl-SI" u="sng" dirty="0"/>
              <a:t>Nosilec dopolnilne dejavnosti na kmetiji</a:t>
            </a:r>
            <a:r>
              <a:rPr lang="sl-SI" dirty="0"/>
              <a:t> je član kmetije, ki se ukvarja s kmetijsko dejavnostjo. Nosilec za to dejavnost mora biti ustrezno usposobljen, dohodek iz dopolnilne dejavnosti pa ne sme presegati določenega cenzusa.</a:t>
            </a:r>
          </a:p>
          <a:p>
            <a:pPr>
              <a:buNone/>
            </a:pPr>
            <a:endParaRPr lang="sl-SI" dirty="0"/>
          </a:p>
          <a:p>
            <a:pPr>
              <a:buNone/>
            </a:pPr>
            <a:r>
              <a:rPr lang="sl-SI" dirty="0"/>
              <a:t>	Pogoj za registracijo dopolnilne dejavnosti na kmetiji je aktivno izvajanje kmetijske oz. gozdarske dejavnosti. Kmetija na kateri se izvaja dopolnilna dejavnost, mora imeti v lasti vsaj 1 ha primerljivih kmetijskih površin ali v najemu 5 ha primerljivih kmetijskih površin, razen v primeru predelave medu in čebeljih izdelkov.</a:t>
            </a:r>
          </a:p>
          <a:p>
            <a:pPr>
              <a:buNone/>
            </a:pPr>
            <a:endParaRPr lang="sl-SI" dirty="0"/>
          </a:p>
          <a:p>
            <a:pPr>
              <a:buNone/>
            </a:pPr>
            <a:r>
              <a:rPr lang="sl-SI" dirty="0"/>
              <a:t>	Dopolnilna dejavnost na kmetiji se lahko izvaja na sedežu kmetije oz. na zemljiščih in v poslopjih, ki pripadajo kmetiji (skladno z vpisom v register kmetijskih gospodarstev).</a:t>
            </a:r>
          </a:p>
          <a:p>
            <a:pPr>
              <a:buNone/>
            </a:pPr>
            <a:endParaRPr lang="sl-SI"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b="1" dirty="0"/>
              <a:t>Dopolnilna dejavnost na kmetiji</a:t>
            </a:r>
          </a:p>
        </p:txBody>
      </p:sp>
      <p:sp>
        <p:nvSpPr>
          <p:cNvPr id="3" name="Ograda vsebine 2"/>
          <p:cNvSpPr>
            <a:spLocks noGrp="1"/>
          </p:cNvSpPr>
          <p:nvPr>
            <p:ph sz="quarter" idx="1"/>
          </p:nvPr>
        </p:nvSpPr>
        <p:spPr/>
        <p:txBody>
          <a:bodyPr>
            <a:normAutofit fontScale="92500" lnSpcReduction="10000"/>
          </a:bodyPr>
          <a:lstStyle/>
          <a:p>
            <a:pPr>
              <a:buNone/>
            </a:pPr>
            <a:r>
              <a:rPr lang="sl-SI" dirty="0"/>
              <a:t>	</a:t>
            </a:r>
            <a:r>
              <a:rPr lang="sl-SI" u="sng" dirty="0"/>
              <a:t>Obseg dopolnilne dejavnosti na kmetiji </a:t>
            </a:r>
            <a:r>
              <a:rPr lang="sl-SI" b="1" u="sng" dirty="0"/>
              <a:t>je omejen</a:t>
            </a:r>
            <a:r>
              <a:rPr lang="sl-SI" dirty="0"/>
              <a:t> z:</a:t>
            </a:r>
          </a:p>
          <a:p>
            <a:r>
              <a:rPr lang="sl-SI" dirty="0"/>
              <a:t>letnim dohodkom iz dopolnilne dejavnosti na člana kmetije, ki ne sme presegati 1,5 povprečne letne plače na zaposleno ali zaposlenega v Republiki Sloveniji v preteklem letu, v območju z omejenimi možnostmi za kmetijsko dejavnost ne sme presegati 3 povprečne letne plače na zaposleno ali zaposlenega v Republiki Sloveniji (povprečna plača na zaposlenega v RS v letu 2008 je znašala 16.697,00 EUR – bruto oz. 10.798,00 neto),</a:t>
            </a:r>
          </a:p>
          <a:p>
            <a:r>
              <a:rPr lang="sl-SI" dirty="0"/>
              <a:t>omejitvami fizičnih obsegov (maksimalne količine predelanih kmetijskih pridelkov, kapacitete nočitev, število sedežev,…)</a:t>
            </a:r>
          </a:p>
          <a:p>
            <a:pPr>
              <a:buNone/>
            </a:pPr>
            <a:endParaRPr lang="sl-SI"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b="1" dirty="0"/>
              <a:t>Dopolnilna dejavnost na kmetiji</a:t>
            </a:r>
          </a:p>
        </p:txBody>
      </p:sp>
      <p:sp>
        <p:nvSpPr>
          <p:cNvPr id="3" name="Ograda vsebine 2"/>
          <p:cNvSpPr>
            <a:spLocks noGrp="1"/>
          </p:cNvSpPr>
          <p:nvPr>
            <p:ph sz="quarter" idx="1"/>
          </p:nvPr>
        </p:nvSpPr>
        <p:spPr/>
        <p:txBody>
          <a:bodyPr>
            <a:normAutofit fontScale="47500" lnSpcReduction="20000"/>
          </a:bodyPr>
          <a:lstStyle/>
          <a:p>
            <a:pPr>
              <a:buNone/>
            </a:pPr>
            <a:r>
              <a:rPr lang="sl-SI" dirty="0"/>
              <a:t>	Posamezniki, ki želijo opravljati dopolnilno dejavnost na kmetiji, morajo pridobiti dovoljenje za opravljanje te dejavnosti, ki ga na njihovo zahtevo izda pristojna upravna enota, v kateri je kmetija ali njen večinski del (Pred tem mora podati posameznih zahtevo za registracijo na Ministrstvo za kmetijstvo, gozdarstvo in prehrano.) Vloga se poda na predpisanem obrazcu, kateremu je potrebno priložiti med drugim tudi dokazilo o izpolnjevanju izobrazbenih pogojev.</a:t>
            </a:r>
          </a:p>
          <a:p>
            <a:pPr>
              <a:buNone/>
            </a:pPr>
            <a:r>
              <a:rPr lang="sl-SI" dirty="0"/>
              <a:t>	 Za to dejavnost je potrebno izpolniti enega od naslednjih izobrazbenih pogojev:</a:t>
            </a:r>
          </a:p>
          <a:p>
            <a:pPr lvl="0"/>
            <a:r>
              <a:rPr lang="sl-SI" dirty="0"/>
              <a:t>ima najmanj srednjo poklicno izobrazbo ustrezne smeri ali</a:t>
            </a:r>
          </a:p>
          <a:p>
            <a:pPr lvl="0"/>
            <a:r>
              <a:rPr lang="sl-SI" dirty="0"/>
              <a:t>ima potrdilo o usposobljenosti:</a:t>
            </a:r>
          </a:p>
          <a:p>
            <a:pPr lvl="0"/>
            <a:r>
              <a:rPr lang="sl-SI" dirty="0"/>
              <a:t>ustrezen certifikat ali</a:t>
            </a:r>
          </a:p>
          <a:p>
            <a:pPr lvl="0"/>
            <a:r>
              <a:rPr lang="sl-SI" dirty="0"/>
              <a:t>potrdilo o opravljenem usposabljanju za posamezno področje po programu, ki ga potrdi Ministrstvo za kmetijstvo, gozdarstvo in prehrano in se izvaja v okviru Kmetijsko gozdarske zbornice, Obrtne zbornice Republike Slovenije, šolskih ustanov, ki izvajajo programe s področja kmetijstva in živilstva, stanovskih zvez za posamezno dejavnost ali drugih oseb, ki opravljajo dejavnost usposabljanja ali</a:t>
            </a:r>
          </a:p>
          <a:p>
            <a:pPr lvl="0"/>
            <a:r>
              <a:rPr lang="sl-SI" dirty="0"/>
              <a:t>ima najmanj petletne delovne izkušnje v posamezni dejavnosti, ki jo želi opravljati.</a:t>
            </a:r>
          </a:p>
          <a:p>
            <a:pPr>
              <a:buNone/>
            </a:pPr>
            <a:r>
              <a:rPr lang="sl-SI" dirty="0"/>
              <a:t>  </a:t>
            </a:r>
          </a:p>
          <a:p>
            <a:pPr>
              <a:buNone/>
            </a:pPr>
            <a:r>
              <a:rPr lang="sl-SI" dirty="0"/>
              <a:t>	Dopolnilna dejavnost na kmetiji se registrira najpozneje do začetka prvih vlaganj v okviru te dejavnosti, opravljati pa se lahko prične, ko je registrirana in so izpolnjeni vsi pogoji, ki jih za to dejavnost določajo posamezni področni predpisi. </a:t>
            </a:r>
          </a:p>
          <a:p>
            <a:endParaRPr lang="sl-SI" dirty="0"/>
          </a:p>
          <a:p>
            <a:pPr>
              <a:buNone/>
            </a:pPr>
            <a:r>
              <a:rPr lang="sl-SI" dirty="0"/>
              <a:t>	UPRAVNA ENOTA VSAKO LETO PREVERJA IZPOLNJEVANJE POGOJA, DA LETNI PRIHODEK IZ DOPOLNILNE DEJAVNOSTI NA ČLANA KMETIJE NE PRESEGA ZAKONSKI CENZUS! V primeru, ko je ta cenzus presežen, upravna enota odvzame dovoljenje.</a:t>
            </a:r>
          </a:p>
          <a:p>
            <a:pPr>
              <a:buNone/>
            </a:pPr>
            <a:endParaRPr lang="sl-SI"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b="1" dirty="0"/>
              <a:t>Dopolnilna dejavnost na kmetiji</a:t>
            </a:r>
          </a:p>
        </p:txBody>
      </p:sp>
      <p:sp>
        <p:nvSpPr>
          <p:cNvPr id="3" name="Ograda vsebine 2"/>
          <p:cNvSpPr>
            <a:spLocks noGrp="1"/>
          </p:cNvSpPr>
          <p:nvPr>
            <p:ph sz="quarter" idx="1"/>
          </p:nvPr>
        </p:nvSpPr>
        <p:spPr/>
        <p:txBody>
          <a:bodyPr>
            <a:normAutofit fontScale="85000" lnSpcReduction="20000"/>
          </a:bodyPr>
          <a:lstStyle/>
          <a:p>
            <a:pPr>
              <a:buNone/>
            </a:pPr>
            <a:r>
              <a:rPr lang="sl-SI" b="1" dirty="0"/>
              <a:t>	</a:t>
            </a:r>
            <a:r>
              <a:rPr lang="sl-SI" b="1" u="sng" dirty="0"/>
              <a:t>Zakon o kmetijstvu in na njegovi podlagi izdana  </a:t>
            </a:r>
            <a:r>
              <a:rPr lang="sl-SI" i="1" dirty="0"/>
              <a:t>Uredba o vrsti, obsegu in pogojih za opravljanje dopolnilnih dejavnosti na kmetiji</a:t>
            </a:r>
            <a:r>
              <a:rPr lang="sl-SI" dirty="0"/>
              <a:t> (Uradni list RS št. 61/05) jasno določata dejavnosti, ki se štejejo med dopolnilne dejavnosti na kmetiji vključno s pogoji za opravljanje le teh z omejitvami po obsegu za posamezno dopolnilno dejavnost. Med njimi so tudi navedene in opredeljene dejavnosti , </a:t>
            </a:r>
          </a:p>
          <a:p>
            <a:pPr>
              <a:buNone/>
            </a:pPr>
            <a:r>
              <a:rPr lang="sl-SI" dirty="0"/>
              <a:t>	povezane s tradicionalnimi znanji na kmetiji, storitve oziroma izdelki (npr: oglarstvo, tradicionalno krovstvo s slamo, skodlami in </a:t>
            </a:r>
            <a:r>
              <a:rPr lang="sl-SI" dirty="0" err="1"/>
              <a:t>skriljem</a:t>
            </a:r>
            <a:r>
              <a:rPr lang="sl-SI" dirty="0"/>
              <a:t>, peka v kmečki peči, izdelava drobnih galanterijskih izdelkov iz lesa, zbirke, izdelava podkev, podkovno kovaštvo, tradicionalni izdelki iz zelišč in dišavnic).</a:t>
            </a:r>
          </a:p>
          <a:p>
            <a:endParaRPr lang="sl-SI" dirty="0"/>
          </a:p>
          <a:p>
            <a:pPr>
              <a:buNone/>
            </a:pPr>
            <a:r>
              <a:rPr lang="sl-SI" dirty="0"/>
              <a:t>	Pripravlja pa se nova Uredba o vrsti, obsegu in pogojih za opravljanje dopolnilnih dejavnosti na kmetiji.</a:t>
            </a:r>
          </a:p>
          <a:p>
            <a:pPr>
              <a:buNone/>
            </a:pPr>
            <a:endParaRPr lang="sl-SI"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b="1" dirty="0"/>
              <a:t>Delo preko avtorske pogodbe</a:t>
            </a:r>
          </a:p>
        </p:txBody>
      </p:sp>
      <p:sp>
        <p:nvSpPr>
          <p:cNvPr id="3" name="Ograda vsebine 2"/>
          <p:cNvSpPr>
            <a:spLocks noGrp="1"/>
          </p:cNvSpPr>
          <p:nvPr>
            <p:ph sz="quarter" idx="1"/>
          </p:nvPr>
        </p:nvSpPr>
        <p:spPr/>
        <p:txBody>
          <a:bodyPr>
            <a:normAutofit fontScale="70000" lnSpcReduction="20000"/>
          </a:bodyPr>
          <a:lstStyle/>
          <a:p>
            <a:pPr>
              <a:buNone/>
            </a:pPr>
            <a:r>
              <a:rPr lang="sl-SI" dirty="0"/>
              <a:t>	Avtorji izdelkov domače in umetnostne obrti lahko svoja dela  (ko gre za avtorska dela) prodajo oziroma prenašajo materialne pravice iz avtorskega dela na tretje osebe s sklenitvijo avtorske pogodbe.  Avtorska pogodba mora biti vedno pisna.</a:t>
            </a:r>
          </a:p>
          <a:p>
            <a:pPr>
              <a:buNone/>
            </a:pPr>
            <a:r>
              <a:rPr lang="sl-SI" dirty="0"/>
              <a:t>	Avtorsko pogodbo se lahko sklene na način, da jih pri tem avtorja zastopa Avtorska Agencija za Slovenijo (AAS), vendar pa zastopanje AAS ni obvezno in avtorji lahko sklenejo avtorsko pogodbo povsem samostojno, mimo AAS.</a:t>
            </a:r>
          </a:p>
          <a:p>
            <a:pPr>
              <a:buNone/>
            </a:pPr>
            <a:r>
              <a:rPr lang="sl-SI" dirty="0"/>
              <a:t>	Da pa se lahko posamezen izdelek na ta način prodaja kot izdelek domače in umetnostne obrti, mora imeti avtor za ta izdelek pridobljeno pozitivno mnenje Komisije strokovne komisije pri Obrtno-podjetniški zbornici Slovenije iz 15. člena Obrtnega zakona.</a:t>
            </a:r>
          </a:p>
          <a:p>
            <a:pPr>
              <a:buNone/>
            </a:pPr>
            <a:endParaRPr lang="sl-SI" dirty="0"/>
          </a:p>
          <a:p>
            <a:pPr>
              <a:buNone/>
            </a:pPr>
            <a:r>
              <a:rPr lang="sl-SI" b="1" dirty="0"/>
              <a:t>	</a:t>
            </a:r>
            <a:r>
              <a:rPr lang="sl-SI" b="1" u="sng" dirty="0"/>
              <a:t>Kdo je avtor in kaj je avtorsko delo</a:t>
            </a:r>
            <a:endParaRPr lang="sl-SI" dirty="0"/>
          </a:p>
          <a:p>
            <a:pPr>
              <a:buNone/>
            </a:pPr>
            <a:r>
              <a:rPr lang="sl-SI" dirty="0"/>
              <a:t>	Po slovenskem zakonu je avtor le fizična (ne pa tudi pravna) oseba, ki je delo ustvarila. Katero delo šteje za avtorsko, je eno temeljnih vprašanj avtorskega prava, odgovor nanj pa je potrebno poiskati v vsakem konkretnem primeru posebej.</a:t>
            </a:r>
          </a:p>
          <a:p>
            <a:pPr>
              <a:buNone/>
            </a:pPr>
            <a:endParaRPr lang="sl-SI"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b="1" dirty="0"/>
              <a:t>Delo preko avtorske pogodbe</a:t>
            </a:r>
          </a:p>
        </p:txBody>
      </p:sp>
      <p:sp>
        <p:nvSpPr>
          <p:cNvPr id="3" name="Ograda vsebine 2"/>
          <p:cNvSpPr>
            <a:spLocks noGrp="1"/>
          </p:cNvSpPr>
          <p:nvPr>
            <p:ph sz="quarter" idx="1"/>
          </p:nvPr>
        </p:nvSpPr>
        <p:spPr/>
        <p:txBody>
          <a:bodyPr>
            <a:normAutofit fontScale="47500" lnSpcReduction="20000"/>
          </a:bodyPr>
          <a:lstStyle/>
          <a:p>
            <a:pPr>
              <a:buNone/>
            </a:pPr>
            <a:r>
              <a:rPr lang="sl-SI" dirty="0"/>
              <a:t>	</a:t>
            </a:r>
          </a:p>
          <a:p>
            <a:pPr>
              <a:buNone/>
            </a:pPr>
            <a:r>
              <a:rPr lang="sl-SI" sz="2900" dirty="0"/>
              <a:t>	Avtorska dela so individualne intelektualne stvaritve s področja književnosti, znanosti in umetnosti, ki so na kakršenkoli način izražene. </a:t>
            </a:r>
          </a:p>
          <a:p>
            <a:pPr>
              <a:buNone/>
            </a:pPr>
            <a:endParaRPr lang="sl-SI" sz="2900" dirty="0"/>
          </a:p>
          <a:p>
            <a:pPr>
              <a:buNone/>
            </a:pPr>
            <a:r>
              <a:rPr lang="sl-SI" sz="2900" dirty="0"/>
              <a:t>	Mednje po </a:t>
            </a:r>
            <a:r>
              <a:rPr lang="sl-SI" sz="2900" dirty="0">
                <a:hlinkClick r:id="rId2" tooltip="Zakon o avtorskih in sorodnih pravicah (članek še ni napisan)"/>
              </a:rPr>
              <a:t>Zakonu o avtorskih in sorodnih pravicah</a:t>
            </a:r>
            <a:r>
              <a:rPr lang="sl-SI" sz="2900" dirty="0"/>
              <a:t> spadajo zlasti:</a:t>
            </a:r>
          </a:p>
          <a:p>
            <a:pPr lvl="0"/>
            <a:r>
              <a:rPr lang="sl-SI" sz="2900" dirty="0"/>
              <a:t>govorjena dela, kot npr. govori, pridige, predavanja; </a:t>
            </a:r>
          </a:p>
          <a:p>
            <a:pPr lvl="0"/>
            <a:r>
              <a:rPr lang="sl-SI" sz="2900" dirty="0"/>
              <a:t>pisana dela, kot npr. leposlovna dela, članki, priročniki, študije ter računalniški programi; </a:t>
            </a:r>
          </a:p>
          <a:p>
            <a:pPr lvl="0"/>
            <a:r>
              <a:rPr lang="sl-SI" sz="2900" dirty="0"/>
              <a:t>glasbena dela z besedilom ali brez besedila; </a:t>
            </a:r>
          </a:p>
          <a:p>
            <a:pPr lvl="0"/>
            <a:r>
              <a:rPr lang="sl-SI" sz="2900" dirty="0"/>
              <a:t>gledališka, gledališko-glasbena in lutkovna dela; </a:t>
            </a:r>
          </a:p>
          <a:p>
            <a:pPr lvl="0"/>
            <a:r>
              <a:rPr lang="sl-SI" sz="2900" dirty="0"/>
              <a:t>koreografska in pantomimska dela; </a:t>
            </a:r>
          </a:p>
          <a:p>
            <a:pPr lvl="0"/>
            <a:r>
              <a:rPr lang="sl-SI" sz="2900" dirty="0"/>
              <a:t>fotografska dela in dela, narejena po postopku, podobnem fotografiranju; </a:t>
            </a:r>
          </a:p>
          <a:p>
            <a:pPr lvl="0"/>
            <a:r>
              <a:rPr lang="sl-SI" sz="2900" dirty="0"/>
              <a:t>avdiovizualna dela; </a:t>
            </a:r>
          </a:p>
          <a:p>
            <a:pPr lvl="0"/>
            <a:r>
              <a:rPr lang="sl-SI" sz="2900" dirty="0"/>
              <a:t>likovna dela, kot npr. slike, grafike in kipi; </a:t>
            </a:r>
          </a:p>
          <a:p>
            <a:pPr lvl="0"/>
            <a:r>
              <a:rPr lang="sl-SI" sz="2900" dirty="0"/>
              <a:t>arhitekturna dela, kot npr. skice, načrti ter izvedeni objekti s področja arhitekture, urbanizma in krajinske arhitekture; </a:t>
            </a:r>
          </a:p>
          <a:p>
            <a:pPr lvl="0"/>
            <a:r>
              <a:rPr lang="sl-SI" sz="2900" dirty="0"/>
              <a:t>dela uporabne umetnosti in industrijskega oblikovanja; </a:t>
            </a:r>
          </a:p>
          <a:p>
            <a:pPr lvl="0"/>
            <a:r>
              <a:rPr lang="sl-SI" sz="2900" dirty="0"/>
              <a:t>kartografska dela; </a:t>
            </a:r>
          </a:p>
          <a:p>
            <a:pPr lvl="0"/>
            <a:r>
              <a:rPr lang="sl-SI" sz="2900" dirty="0"/>
              <a:t>predstavitve znanstvene, izobraževalne ali tehnične narave (tehnične risbe, načrti, skice, tabele, izvedenska mnenja, plastične predstavitve in druga dela enake narave). </a:t>
            </a:r>
          </a:p>
          <a:p>
            <a:pPr>
              <a:buNone/>
            </a:pPr>
            <a:endParaRPr lang="sl-SI"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04800" y="457200"/>
            <a:ext cx="8686800" cy="1099592"/>
          </a:xfrm>
        </p:spPr>
        <p:txBody>
          <a:bodyPr>
            <a:normAutofit/>
          </a:bodyPr>
          <a:lstStyle/>
          <a:p>
            <a:pPr algn="ctr"/>
            <a:r>
              <a:rPr lang="sl-SI" b="1" dirty="0"/>
              <a:t>Kdo je rokodelec/izdelovalec DUO?</a:t>
            </a:r>
            <a:br>
              <a:rPr lang="sl-SI" dirty="0"/>
            </a:br>
            <a:endParaRPr lang="sl-SI" dirty="0"/>
          </a:p>
        </p:txBody>
      </p:sp>
      <p:sp>
        <p:nvSpPr>
          <p:cNvPr id="3" name="Ograda vsebine 2"/>
          <p:cNvSpPr>
            <a:spLocks noGrp="1"/>
          </p:cNvSpPr>
          <p:nvPr>
            <p:ph sz="quarter" idx="1"/>
          </p:nvPr>
        </p:nvSpPr>
        <p:spPr/>
        <p:txBody>
          <a:bodyPr>
            <a:normAutofit fontScale="92500" lnSpcReduction="20000"/>
          </a:bodyPr>
          <a:lstStyle/>
          <a:p>
            <a:pPr>
              <a:buNone/>
            </a:pPr>
            <a:r>
              <a:rPr lang="sl-SI" dirty="0"/>
              <a:t>	Rokodelec je posameznik ali skupina posameznikov (zadruge, bratovščine, skupine,…), ki pretežno ročno in iz naravnih materialov izdelujejo izdelke, ki so nastajali v bližnji ali daljni  preteklosti.</a:t>
            </a:r>
          </a:p>
          <a:p>
            <a:endParaRPr lang="sl-SI" dirty="0"/>
          </a:p>
          <a:p>
            <a:pPr>
              <a:buNone/>
            </a:pPr>
            <a:r>
              <a:rPr lang="sl-SI" dirty="0"/>
              <a:t>	Rokodelsko znanje je celota strokovnega in tehničnega znanja, izkušenj, veščin in talentov, ki jih ima posamezni rokodelec.</a:t>
            </a:r>
          </a:p>
          <a:p>
            <a:pPr>
              <a:buNone/>
            </a:pPr>
            <a:r>
              <a:rPr lang="sl-SI" dirty="0"/>
              <a:t>	 </a:t>
            </a:r>
          </a:p>
          <a:p>
            <a:pPr>
              <a:buNone/>
            </a:pPr>
            <a:r>
              <a:rPr lang="sl-SI" dirty="0"/>
              <a:t>	Rokodelci v vseh obdobjih ustvarjanja iščejo pot do uporabnosti in sodobnosti izdelka, le takega je moč prodati! </a:t>
            </a:r>
          </a:p>
          <a:p>
            <a:pPr>
              <a:buNone/>
            </a:pPr>
            <a:r>
              <a:rPr lang="sl-SI" dirty="0"/>
              <a:t>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b="1" dirty="0"/>
              <a:t>Delo preko avtorske pogodbe</a:t>
            </a:r>
          </a:p>
        </p:txBody>
      </p:sp>
      <p:sp>
        <p:nvSpPr>
          <p:cNvPr id="3" name="Ograda vsebine 2"/>
          <p:cNvSpPr>
            <a:spLocks noGrp="1"/>
          </p:cNvSpPr>
          <p:nvPr>
            <p:ph sz="quarter" idx="1"/>
          </p:nvPr>
        </p:nvSpPr>
        <p:spPr/>
        <p:txBody>
          <a:bodyPr>
            <a:normAutofit fontScale="70000" lnSpcReduction="20000"/>
          </a:bodyPr>
          <a:lstStyle/>
          <a:p>
            <a:pPr>
              <a:buNone/>
            </a:pPr>
            <a:r>
              <a:rPr lang="sl-SI" b="1" dirty="0"/>
              <a:t>	</a:t>
            </a:r>
            <a:r>
              <a:rPr lang="sl-SI" b="1" u="sng" dirty="0"/>
              <a:t>Nastanek avtorskih pravic</a:t>
            </a:r>
          </a:p>
          <a:p>
            <a:pPr>
              <a:buNone/>
            </a:pPr>
            <a:endParaRPr lang="sl-SI" dirty="0"/>
          </a:p>
          <a:p>
            <a:r>
              <a:rPr lang="sl-SI" dirty="0"/>
              <a:t>Avtorska pravica pripada avtorju na podlagi same stvaritve dela in za pridobitev avtorske pravice ni potrebno izpeljati še kakšnega posebnega postopka oziroma registracije, je pa lahko koristna zaradi dokazovanja pravic v morebitnem sporu. </a:t>
            </a:r>
          </a:p>
          <a:p>
            <a:r>
              <a:rPr lang="sl-SI" dirty="0"/>
              <a:t>Zaradi zavarovanja dokazov ali iz drugih razlogov lahko tako imetnik avtorske pravice vpiše ali shrani izvirnik oziroma primerek svojega dela v register zavarovanih del. Za vodenje registra je Urad RS za intelektualno lastnino (urad) pooblastil </a:t>
            </a:r>
            <a:r>
              <a:rPr lang="sl-SI" dirty="0">
                <a:hlinkClick r:id="rId2"/>
              </a:rPr>
              <a:t>Avtorsko agencijo za Slovenijo</a:t>
            </a:r>
            <a:r>
              <a:rPr lang="sl-SI" dirty="0"/>
              <a:t>.  A kot navedeno, tak vpis nima nobenega vpliva na nastanek in varstvo pravic.</a:t>
            </a:r>
          </a:p>
          <a:p>
            <a:r>
              <a:rPr lang="sl-SI" dirty="0"/>
              <a:t>Bistvo avtorske pravice je, da predstavlja monopol avtorja nad izkoriščanjem njegovega dela. Avtorska pravica je skupen izraz za številna upravičenja, ki avtorju zagotavljajo uresničevanje premoženjskih (materialnih) in osebnih (moralnih) interesov v zvezi z izkoriščanjem avtorskega dela. Delimo jih na materialne avtorske pravice, moralne avtorske pravice in druge pravice avtorja. </a:t>
            </a:r>
          </a:p>
          <a:p>
            <a:pPr>
              <a:buNone/>
            </a:pPr>
            <a:endParaRPr lang="sl-SI"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b="1" dirty="0"/>
              <a:t>Delo preko avtorske pogodbe</a:t>
            </a:r>
          </a:p>
        </p:txBody>
      </p:sp>
      <p:sp>
        <p:nvSpPr>
          <p:cNvPr id="3" name="Ograda vsebine 2"/>
          <p:cNvSpPr>
            <a:spLocks noGrp="1"/>
          </p:cNvSpPr>
          <p:nvPr>
            <p:ph sz="quarter" idx="1"/>
          </p:nvPr>
        </p:nvSpPr>
        <p:spPr/>
        <p:txBody>
          <a:bodyPr>
            <a:normAutofit fontScale="47500" lnSpcReduction="20000"/>
          </a:bodyPr>
          <a:lstStyle/>
          <a:p>
            <a:pPr>
              <a:buNone/>
            </a:pPr>
            <a:r>
              <a:rPr lang="sl-SI" sz="2900" dirty="0"/>
              <a:t>	</a:t>
            </a:r>
          </a:p>
          <a:p>
            <a:pPr>
              <a:buNone/>
            </a:pPr>
            <a:r>
              <a:rPr lang="sl-SI" sz="2900" b="1" dirty="0"/>
              <a:t>	</a:t>
            </a:r>
            <a:r>
              <a:rPr lang="sl-SI" sz="2900" b="1" u="sng" dirty="0"/>
              <a:t>Kot taka avtorska pravica zagotavlja avtorju: </a:t>
            </a:r>
          </a:p>
          <a:p>
            <a:pPr>
              <a:buNone/>
            </a:pPr>
            <a:endParaRPr lang="sl-SI" sz="2900" dirty="0"/>
          </a:p>
          <a:p>
            <a:pPr lvl="0"/>
            <a:r>
              <a:rPr lang="sl-SI" sz="2900" dirty="0"/>
              <a:t>spoštovanje njegovih moralnih interesov (tu gre za moralne avtorske pravice s pomočjo katerih bo avtor lahko zahteval, da se na vsakem primerku avtorskega dela ali ob vsaki javni </a:t>
            </a:r>
            <a:r>
              <a:rPr lang="sl-SI" sz="2900" dirty="0" err="1"/>
              <a:t>priobčitvi</a:t>
            </a:r>
            <a:r>
              <a:rPr lang="sl-SI" sz="2900" dirty="0"/>
              <a:t> avtorskega dela navede njegovo ime, se uprl skazitvi ali okrnitvi svojega dela itd.) in</a:t>
            </a:r>
          </a:p>
          <a:p>
            <a:pPr lvl="0"/>
            <a:r>
              <a:rPr lang="sl-SI" sz="2900" dirty="0"/>
              <a:t>spoštovanje premoženjskih koristi od izkoriščanja njegovega dela. V tem primeru gre za tako imenovane materialne avtorske pravice, ki varujejo premoženjske interese avtorja s tem, da avtor izključno dovoljuje ali prepoveduje izkoriščanje svojega dela. </a:t>
            </a:r>
          </a:p>
          <a:p>
            <a:pPr>
              <a:buNone/>
            </a:pPr>
            <a:r>
              <a:rPr lang="sl-SI" sz="2900" dirty="0"/>
              <a:t>	</a:t>
            </a:r>
          </a:p>
          <a:p>
            <a:pPr>
              <a:buNone/>
            </a:pPr>
            <a:r>
              <a:rPr lang="sl-SI" sz="2900" dirty="0"/>
              <a:t>	Avtor bo torej svoje materialne interese uresničil tako, da bo sam izkoriščal svoje delo ob izključitvi vseh drugih, ali da bo dopustil izkoriščanje svojega dela komu drugemu proti plačilu. </a:t>
            </a:r>
          </a:p>
          <a:p>
            <a:pPr>
              <a:buNone/>
            </a:pPr>
            <a:r>
              <a:rPr lang="sl-SI" sz="2900" dirty="0"/>
              <a:t>	</a:t>
            </a:r>
          </a:p>
          <a:p>
            <a:pPr>
              <a:buNone/>
            </a:pPr>
            <a:r>
              <a:rPr lang="sl-SI" sz="2900" dirty="0"/>
              <a:t>	Avtorsko delo je mogoče izkoriščati: </a:t>
            </a:r>
          </a:p>
          <a:p>
            <a:pPr lvl="0"/>
            <a:r>
              <a:rPr lang="sl-SI" sz="2900" dirty="0"/>
              <a:t>v telesni obliki (reproduciranje, distribuiranje, dajanje v najem), </a:t>
            </a:r>
          </a:p>
          <a:p>
            <a:pPr lvl="0"/>
            <a:r>
              <a:rPr lang="sl-SI" sz="2900" dirty="0"/>
              <a:t>netelesni obliki (javno izvajanje, javno prenašanje, javno predvajanje s fonogrami in </a:t>
            </a:r>
            <a:r>
              <a:rPr lang="sl-SI" sz="2900" dirty="0" err="1"/>
              <a:t>videogrami</a:t>
            </a:r>
            <a:r>
              <a:rPr lang="sl-SI" sz="2900" dirty="0"/>
              <a:t>, javno prikazovanje, radiodifuzno oddajanje, radiodifuzna </a:t>
            </a:r>
            <a:r>
              <a:rPr lang="sl-SI" sz="2900" dirty="0" err="1"/>
              <a:t>retransmisija</a:t>
            </a:r>
            <a:r>
              <a:rPr lang="sl-SI" sz="2900" dirty="0"/>
              <a:t>, sekundarno radiodifuzno oddajanje) in </a:t>
            </a:r>
          </a:p>
          <a:p>
            <a:pPr lvl="0"/>
            <a:r>
              <a:rPr lang="sl-SI" sz="2900" dirty="0"/>
              <a:t>v spremenjeni obliki (predelava, avdiovizualna priredba). </a:t>
            </a:r>
          </a:p>
          <a:p>
            <a:pPr>
              <a:buNone/>
            </a:pPr>
            <a:endParaRPr lang="sl-SI" sz="2900" dirty="0"/>
          </a:p>
          <a:p>
            <a:pPr>
              <a:buNone/>
            </a:pPr>
            <a:r>
              <a:rPr lang="sl-SI" sz="2900" dirty="0"/>
              <a:t>	Materialne avtorske pravice pa se ne nanašajo zgolj na izkoriščanje avtorskega dela, ampak tudi na določene oblike </a:t>
            </a:r>
            <a:r>
              <a:rPr lang="sl-SI" sz="2900" b="1" u="sng" dirty="0"/>
              <a:t>razpolaganja s primerki avtorskega dela</a:t>
            </a:r>
            <a:r>
              <a:rPr lang="sl-SI" sz="2900" dirty="0"/>
              <a:t> (pravica distribuiranja, pravic dajanja v najem). </a:t>
            </a:r>
          </a:p>
          <a:p>
            <a:pPr lvl="0">
              <a:buNone/>
            </a:pPr>
            <a:endParaRPr lang="sl-SI" sz="2900" dirty="0"/>
          </a:p>
          <a:p>
            <a:pPr>
              <a:buNone/>
            </a:pPr>
            <a:endParaRPr lang="sl-SI"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b="1" dirty="0"/>
              <a:t>Delo preko avtorske pogodbe</a:t>
            </a:r>
          </a:p>
        </p:txBody>
      </p:sp>
      <p:sp>
        <p:nvSpPr>
          <p:cNvPr id="3" name="Ograda vsebine 2"/>
          <p:cNvSpPr>
            <a:spLocks noGrp="1"/>
          </p:cNvSpPr>
          <p:nvPr>
            <p:ph sz="quarter" idx="1"/>
          </p:nvPr>
        </p:nvSpPr>
        <p:spPr/>
        <p:txBody>
          <a:bodyPr>
            <a:normAutofit fontScale="40000" lnSpcReduction="20000"/>
          </a:bodyPr>
          <a:lstStyle/>
          <a:p>
            <a:pPr>
              <a:buNone/>
            </a:pPr>
            <a:r>
              <a:rPr lang="sl-SI" dirty="0"/>
              <a:t>	</a:t>
            </a:r>
          </a:p>
          <a:p>
            <a:pPr>
              <a:buNone/>
            </a:pPr>
            <a:r>
              <a:rPr lang="sl-SI" sz="3400" dirty="0"/>
              <a:t>	Avtor lahko tako s pogodbo ali drugim pravnim poslom prenese na druge osebe posamične avtorske pravice in druge pravice avtorja. Na ta način lahko torej avtor »proda« svoje izdelke, svoja avtorska dela.</a:t>
            </a:r>
          </a:p>
          <a:p>
            <a:pPr>
              <a:buNone/>
            </a:pPr>
            <a:r>
              <a:rPr lang="sl-SI" sz="3400" dirty="0"/>
              <a:t>	</a:t>
            </a:r>
          </a:p>
          <a:p>
            <a:pPr>
              <a:buNone/>
            </a:pPr>
            <a:r>
              <a:rPr lang="sl-SI" sz="3400" dirty="0"/>
              <a:t>	Avtorska pogodba se lahko sklene ob vsakokratni prodaji, lahko pa se sklene tudi na primer v obliki letne pogodbe, kot je to v praksi pogosto pri prodaji izdelkov domače in umetnostne obrti.</a:t>
            </a:r>
          </a:p>
          <a:p>
            <a:pPr>
              <a:buNone/>
            </a:pPr>
            <a:endParaRPr lang="sl-SI" sz="3400" dirty="0"/>
          </a:p>
          <a:p>
            <a:pPr>
              <a:buNone/>
            </a:pPr>
            <a:r>
              <a:rPr lang="sl-SI" sz="3400" dirty="0"/>
              <a:t>	</a:t>
            </a:r>
            <a:r>
              <a:rPr lang="sl-SI" sz="3400" b="1" dirty="0"/>
              <a:t>Primer načina prodaja na podlagi letne pogodbe:</a:t>
            </a:r>
          </a:p>
          <a:p>
            <a:r>
              <a:rPr lang="sl-SI" sz="3400" dirty="0"/>
              <a:t>Rokodelec se dogovori z določeno trgovino za prodajo njegovih izdelkov v tej trgovini. S to trgovino sklene rokodelec letno avtorsko pogodbo. Dogovorita se, da bo trgovina mesečno obveščala rokodelca o prodaji njegovih izdelkov. Na podlagi takšnega poročila bodo zapadle v plačilo obveznosti za tiste izdelke, ki jih je trgovina prodala v tem mesecu.</a:t>
            </a:r>
          </a:p>
          <a:p>
            <a:r>
              <a:rPr lang="sl-SI" sz="3400" dirty="0"/>
              <a:t>Če je bila avtorska pogodba sklenjena ob posredovanju Avtorske Agencije Slovenije, bo trgovina o mesečni prodaji obveščala AAS, ta pa ji bo mesečno izstavljala fakture. Prejeti znesek bo nato AAS nakazala rokodelcu, zmanjšan za provizijo, ki pripada AAS, ter pripadajoče davke, ki jih je ob tem eventualno odvedla že sama AAS za račun avtorja (npr. akontacija dohodnine).</a:t>
            </a:r>
          </a:p>
          <a:p>
            <a:pPr>
              <a:buNone/>
            </a:pPr>
            <a:r>
              <a:rPr lang="sl-SI" sz="3400" dirty="0"/>
              <a:t>	</a:t>
            </a:r>
          </a:p>
          <a:p>
            <a:pPr>
              <a:buNone/>
            </a:pPr>
            <a:r>
              <a:rPr lang="sl-SI" sz="3400" dirty="0"/>
              <a:t>	Avtorska pravica je časovno omejena. Traja za avtorjevega življenja in 70 let po njegovi smrti, če ni z zakonom drugače določeno.</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b="1" dirty="0"/>
              <a:t>Društvo </a:t>
            </a:r>
          </a:p>
        </p:txBody>
      </p:sp>
      <p:sp>
        <p:nvSpPr>
          <p:cNvPr id="3" name="Ograda vsebine 2"/>
          <p:cNvSpPr>
            <a:spLocks noGrp="1"/>
          </p:cNvSpPr>
          <p:nvPr>
            <p:ph sz="quarter" idx="1"/>
          </p:nvPr>
        </p:nvSpPr>
        <p:spPr/>
        <p:txBody>
          <a:bodyPr>
            <a:normAutofit fontScale="77500" lnSpcReduction="20000"/>
          </a:bodyPr>
          <a:lstStyle/>
          <a:p>
            <a:pPr>
              <a:buNone/>
            </a:pPr>
            <a:r>
              <a:rPr lang="sl-SI" dirty="0"/>
              <a:t>	</a:t>
            </a:r>
          </a:p>
          <a:p>
            <a:pPr>
              <a:buNone/>
            </a:pPr>
            <a:r>
              <a:rPr lang="sl-SI" dirty="0"/>
              <a:t>	Društvo </a:t>
            </a:r>
            <a:r>
              <a:rPr lang="sl-SI" b="1" dirty="0"/>
              <a:t>prostovoljno, samostojno, nepridobitno </a:t>
            </a:r>
            <a:r>
              <a:rPr lang="sl-SI" dirty="0"/>
              <a:t>združenje </a:t>
            </a:r>
            <a:r>
              <a:rPr lang="sl-SI" b="1" dirty="0"/>
              <a:t>fizičnih </a:t>
            </a:r>
            <a:r>
              <a:rPr lang="sl-SI" dirty="0"/>
              <a:t>ali </a:t>
            </a:r>
            <a:r>
              <a:rPr lang="sl-SI" b="1" dirty="0"/>
              <a:t>pravnih oseb</a:t>
            </a:r>
            <a:r>
              <a:rPr lang="sl-SI" dirty="0"/>
              <a:t>, ki se združujejo zaradi skupno določenih </a:t>
            </a:r>
            <a:r>
              <a:rPr lang="sl-SI" b="1" dirty="0"/>
              <a:t>interesov,</a:t>
            </a:r>
            <a:r>
              <a:rPr lang="sl-SI" dirty="0"/>
              <a:t> opredeljenih v </a:t>
            </a:r>
            <a:r>
              <a:rPr lang="sl-SI" b="1" dirty="0"/>
              <a:t>temeljnem aktu </a:t>
            </a:r>
            <a:r>
              <a:rPr lang="sl-SI" dirty="0"/>
              <a:t>in v skladu z </a:t>
            </a:r>
            <a:r>
              <a:rPr lang="sl-SI" b="1" dirty="0"/>
              <a:t>zakonom</a:t>
            </a:r>
            <a:r>
              <a:rPr lang="sl-SI" dirty="0"/>
              <a:t>, namen ustanovitve in delovanja društva pa ni pridobivanje dobička.</a:t>
            </a:r>
          </a:p>
          <a:p>
            <a:pPr>
              <a:buNone/>
            </a:pPr>
            <a:endParaRPr lang="sl-SI" dirty="0"/>
          </a:p>
          <a:p>
            <a:pPr>
              <a:buNone/>
            </a:pPr>
            <a:r>
              <a:rPr lang="sl-SI" dirty="0"/>
              <a:t>	Zakon o društvih izrecno določa, da ni dovoljeno ustanoviti društva, katerega namen je ustvarjanje dobička ali društva, katerega izključna dejavnost je pridobitna dejavnost, niti ni dovoljeno delovanje takšnega društva. Presežke prihodkov nad odhodki iz vseh dejavnosti in drugih virov društvo trajno namenja za uresničevanje svojega namena in ciljev in jih ne deli med člane. </a:t>
            </a:r>
          </a:p>
          <a:p>
            <a:pPr>
              <a:buNone/>
            </a:pPr>
            <a:r>
              <a:rPr lang="sl-SI" dirty="0"/>
              <a:t>	</a:t>
            </a:r>
          </a:p>
          <a:p>
            <a:pPr>
              <a:buNone/>
            </a:pPr>
            <a:r>
              <a:rPr lang="sl-SI"/>
              <a:t>	Društvo </a:t>
            </a:r>
            <a:r>
              <a:rPr lang="sl-SI" dirty="0"/>
              <a:t>tudi ne sme deliti svojega premoženja članom. Vsaka delitev premoženja društva med njegove člane je nična.</a:t>
            </a:r>
          </a:p>
          <a:p>
            <a:pPr>
              <a:buNone/>
            </a:pPr>
            <a:endParaRPr lang="sl-SI"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b="1" dirty="0"/>
              <a:t>Društvo </a:t>
            </a:r>
          </a:p>
        </p:txBody>
      </p:sp>
      <p:sp>
        <p:nvSpPr>
          <p:cNvPr id="3" name="Ograda vsebine 2"/>
          <p:cNvSpPr>
            <a:spLocks noGrp="1"/>
          </p:cNvSpPr>
          <p:nvPr>
            <p:ph sz="quarter" idx="1"/>
          </p:nvPr>
        </p:nvSpPr>
        <p:spPr/>
        <p:txBody>
          <a:bodyPr>
            <a:normAutofit fontScale="55000" lnSpcReduction="20000"/>
          </a:bodyPr>
          <a:lstStyle/>
          <a:p>
            <a:pPr>
              <a:buNone/>
            </a:pPr>
            <a:r>
              <a:rPr lang="sl-SI" sz="2900" b="1" dirty="0"/>
              <a:t>	</a:t>
            </a:r>
            <a:r>
              <a:rPr lang="sl-SI" sz="2900" b="1" u="sng" dirty="0"/>
              <a:t>Kdaj pa vseeno lahko društvo opravlja pridobitno dejavnost:</a:t>
            </a:r>
          </a:p>
          <a:p>
            <a:pPr>
              <a:buNone/>
            </a:pPr>
            <a:r>
              <a:rPr lang="sl-SI" sz="2900" b="1" dirty="0"/>
              <a:t>	</a:t>
            </a:r>
            <a:r>
              <a:rPr lang="sl-SI" sz="2900" dirty="0"/>
              <a:t>Društvo sicer lahko opravlja pridobitno dejavnost pod pogoji, ki jih za opravljanje te dejavnosti določa zakon. Pridobitna dejavnost mora biti določena v temeljnem aktu in mora biti povezana z namenom in cilji, </a:t>
            </a:r>
            <a:r>
              <a:rPr lang="sl-SI" sz="2900" u="sng" dirty="0"/>
              <a:t>kot dopolnilna dejavnost nepridobitni dejavnosti društva</a:t>
            </a:r>
            <a:r>
              <a:rPr lang="sl-SI" sz="2900" dirty="0"/>
              <a:t> ter se lahko opravlja le v obsegu, potrebnem za uresničevanje namena in ciljev, oziroma za opravljanje nepridobitne dejavnosti. </a:t>
            </a:r>
          </a:p>
          <a:p>
            <a:pPr>
              <a:buNone/>
            </a:pPr>
            <a:endParaRPr lang="sl-SI" sz="2900" dirty="0"/>
          </a:p>
          <a:p>
            <a:pPr>
              <a:buNone/>
            </a:pPr>
            <a:r>
              <a:rPr lang="sl-SI" sz="2900" dirty="0"/>
              <a:t>	Šteje se, da je pridobitna dejavnost povezana z namenom in cilji društva, če lahko neposredno pripomore k uresničevanju namena oziroma ciljev društva, pri čemer doprinos ni izključno v zagotavljanju prihodkov društva. Kot dopolnilna dejavnost nepridobitni dejavnosti društva se šteje tista pridobitna dejavnost, ki skupaj z nepridobitno dejavnostjo sestavlja določeno storitev ali dosežek oziroma zagotavlja boljšo izkoriščenost osnovnih sredstev društva. Za doseganje namena in ciljev lahko društvo ustanovi gospodarsko družbo ali poveri opravljanje pridobitne dejavnosti drugim osebam na temelju zakupne ali sorodne pogodbe. </a:t>
            </a:r>
          </a:p>
          <a:p>
            <a:pPr>
              <a:buNone/>
            </a:pPr>
            <a:r>
              <a:rPr lang="sl-SI" sz="2900" dirty="0"/>
              <a:t>	</a:t>
            </a:r>
          </a:p>
          <a:p>
            <a:pPr>
              <a:buNone/>
            </a:pPr>
            <a:r>
              <a:rPr lang="sl-SI" sz="2900" dirty="0"/>
              <a:t>	</a:t>
            </a:r>
            <a:r>
              <a:rPr lang="sl-SI" sz="2900" b="1" dirty="0"/>
              <a:t>Iz navedenega izhaja, da se v okviru društva sicer lahko opravlja dejavnost domače in umetnostne obrti, vendar pa ne z namenom pridobivanja dobička. Glede na to dejstvo je tako odvisna odločitev posameznika kako bo opravljal svojo dejavnost rokodelstva in ali se bo glede na svoj namen odločil za združevanje v društvo in s kakšnim namenom.</a:t>
            </a:r>
          </a:p>
          <a:p>
            <a:pPr>
              <a:buNone/>
            </a:pPr>
            <a:endParaRPr lang="sl-SI"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b="1" dirty="0"/>
              <a:t>Društvo </a:t>
            </a:r>
          </a:p>
        </p:txBody>
      </p:sp>
      <p:sp>
        <p:nvSpPr>
          <p:cNvPr id="3" name="Ograda vsebine 2"/>
          <p:cNvSpPr>
            <a:spLocks noGrp="1"/>
          </p:cNvSpPr>
          <p:nvPr>
            <p:ph sz="quarter" idx="1"/>
          </p:nvPr>
        </p:nvSpPr>
        <p:spPr/>
        <p:txBody>
          <a:bodyPr>
            <a:normAutofit fontScale="92500" lnSpcReduction="20000"/>
          </a:bodyPr>
          <a:lstStyle/>
          <a:p>
            <a:pPr>
              <a:buNone/>
            </a:pPr>
            <a:r>
              <a:rPr lang="sl-SI" dirty="0"/>
              <a:t>	</a:t>
            </a:r>
            <a:r>
              <a:rPr lang="sl-SI" u="sng" dirty="0"/>
              <a:t>Kdo lahko ustanovi društvo:</a:t>
            </a:r>
          </a:p>
          <a:p>
            <a:pPr>
              <a:buNone/>
            </a:pPr>
            <a:endParaRPr lang="sl-SI" dirty="0"/>
          </a:p>
          <a:p>
            <a:pPr>
              <a:buNone/>
            </a:pPr>
            <a:r>
              <a:rPr lang="sl-SI" dirty="0"/>
              <a:t>	Društvo lahko ustanovijo najmanj tri poslovno sposobne fizične osebe oziroma pravne osebe. Ne glede na navedeno pa gospodarska družba ne more ustanoviti društva, ki ima v temeljnem aktu določeno dejavnost, katero gospodarska družba opravlja kot svojo dejavnost. Ustanovitelji na ustanovnem zboru sprejmejo sklep o ustanovitvi in temeljni akt društva ter izvolijo zastopnika društva.</a:t>
            </a:r>
          </a:p>
          <a:p>
            <a:pPr>
              <a:buNone/>
            </a:pPr>
            <a:br>
              <a:rPr lang="sl-SI" dirty="0"/>
            </a:br>
            <a:r>
              <a:rPr lang="sl-SI" dirty="0"/>
              <a:t>Za registracijo društev je pristojna upravna enota, na območju katere je sedež društva.</a:t>
            </a:r>
          </a:p>
          <a:p>
            <a:pPr>
              <a:buNone/>
            </a:pPr>
            <a:endParaRPr lang="sl-SI"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grada vsebine 2"/>
          <p:cNvSpPr>
            <a:spLocks noGrp="1"/>
          </p:cNvSpPr>
          <p:nvPr>
            <p:ph sz="quarter" idx="1"/>
          </p:nvPr>
        </p:nvSpPr>
        <p:spPr/>
        <p:txBody>
          <a:bodyPr/>
          <a:lstStyle/>
          <a:p>
            <a:pPr marL="0" indent="0">
              <a:buNone/>
            </a:pPr>
            <a:endParaRPr lang="sl-SI" dirty="0"/>
          </a:p>
          <a:p>
            <a:pPr marL="0" indent="0">
              <a:buNone/>
            </a:pPr>
            <a:endParaRPr lang="sl-SI" dirty="0"/>
          </a:p>
          <a:p>
            <a:pPr marL="0" indent="0" algn="ctr">
              <a:buNone/>
            </a:pPr>
            <a:r>
              <a:rPr lang="sl-SI" b="1" dirty="0"/>
              <a:t>HVALA ZA VAŠO POZORNOST!</a:t>
            </a:r>
          </a:p>
          <a:p>
            <a:pPr marL="0" indent="0">
              <a:buNone/>
            </a:pPr>
            <a:endParaRPr lang="sl-SI" dirty="0"/>
          </a:p>
          <a:p>
            <a:pPr marL="0" indent="0">
              <a:buNone/>
            </a:pPr>
            <a:endParaRPr lang="sl-SI" dirty="0"/>
          </a:p>
          <a:p>
            <a:pPr marL="0" indent="0" algn="r">
              <a:buNone/>
            </a:pPr>
            <a:r>
              <a:rPr lang="sl-SI" dirty="0"/>
              <a:t>Pavel Hočevar</a:t>
            </a:r>
          </a:p>
          <a:p>
            <a:pPr marL="0" indent="0" algn="r">
              <a:buNone/>
            </a:pPr>
            <a:r>
              <a:rPr lang="sl-SI" dirty="0"/>
              <a:t>December, 2017</a:t>
            </a:r>
          </a:p>
        </p:txBody>
      </p:sp>
    </p:spTree>
    <p:extLst>
      <p:ext uri="{BB962C8B-B14F-4D97-AF65-F5344CB8AC3E}">
        <p14:creationId xmlns:p14="http://schemas.microsoft.com/office/powerpoint/2010/main" val="2836050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01752" y="0"/>
            <a:ext cx="8518720" cy="2132856"/>
          </a:xfrm>
        </p:spPr>
        <p:txBody>
          <a:bodyPr>
            <a:normAutofit/>
          </a:bodyPr>
          <a:lstStyle/>
          <a:p>
            <a:r>
              <a:rPr lang="sl-SI" b="1" dirty="0"/>
              <a:t>Zgodovinski prerez rokodelstva na Slovenskem</a:t>
            </a:r>
            <a:br>
              <a:rPr lang="sl-SI" dirty="0"/>
            </a:br>
            <a:br>
              <a:rPr lang="sl-SI" dirty="0"/>
            </a:br>
            <a:endParaRPr lang="sl-SI" dirty="0"/>
          </a:p>
        </p:txBody>
      </p:sp>
      <p:sp>
        <p:nvSpPr>
          <p:cNvPr id="3" name="Ograda vsebine 2"/>
          <p:cNvSpPr>
            <a:spLocks noGrp="1"/>
          </p:cNvSpPr>
          <p:nvPr>
            <p:ph sz="quarter" idx="1"/>
          </p:nvPr>
        </p:nvSpPr>
        <p:spPr>
          <a:xfrm>
            <a:off x="301752" y="1844824"/>
            <a:ext cx="8503920" cy="4254224"/>
          </a:xfrm>
        </p:spPr>
        <p:txBody>
          <a:bodyPr>
            <a:normAutofit/>
          </a:bodyPr>
          <a:lstStyle/>
          <a:p>
            <a:pPr>
              <a:buNone/>
            </a:pPr>
            <a:r>
              <a:rPr lang="sl-SI" dirty="0"/>
              <a:t>	Rokodelstvo/DUO je razvito že stoletja, saj ga navajajo viri že konec srednjega veka.</a:t>
            </a:r>
          </a:p>
          <a:p>
            <a:pPr>
              <a:buNone/>
            </a:pPr>
            <a:endParaRPr lang="sl-SI" dirty="0"/>
          </a:p>
          <a:p>
            <a:pPr>
              <a:buNone/>
            </a:pPr>
            <a:r>
              <a:rPr lang="sl-SI" dirty="0"/>
              <a:t>	Razvilo se je predvsem v krajih, kjer kmetovanje ni prineslo dovolj zaslužka ter med revnejšim prebivalstvom in je tako vedno predstavljalo dodaten vir zaslužka.</a:t>
            </a:r>
          </a:p>
          <a:p>
            <a:pPr>
              <a:buNone/>
            </a:pPr>
            <a:endParaRPr lang="sl-SI" dirty="0"/>
          </a:p>
          <a:p>
            <a:pPr>
              <a:buNone/>
            </a:pPr>
            <a:endParaRPr lang="sl-SI"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01752" y="0"/>
            <a:ext cx="8534400" cy="1628800"/>
          </a:xfrm>
        </p:spPr>
        <p:txBody>
          <a:bodyPr>
            <a:normAutofit/>
          </a:bodyPr>
          <a:lstStyle/>
          <a:p>
            <a:r>
              <a:rPr lang="sl-SI" b="1" dirty="0"/>
              <a:t>Zgodovinski prerez rokodelstva na Slovenskem</a:t>
            </a:r>
            <a:br>
              <a:rPr lang="sl-SI" dirty="0"/>
            </a:br>
            <a:endParaRPr lang="sl-SI" dirty="0"/>
          </a:p>
        </p:txBody>
      </p:sp>
      <p:sp>
        <p:nvSpPr>
          <p:cNvPr id="3" name="Ograda vsebine 2"/>
          <p:cNvSpPr>
            <a:spLocks noGrp="1"/>
          </p:cNvSpPr>
          <p:nvPr>
            <p:ph sz="quarter" idx="1"/>
          </p:nvPr>
        </p:nvSpPr>
        <p:spPr>
          <a:xfrm>
            <a:off x="301752" y="1700808"/>
            <a:ext cx="8503920" cy="4398240"/>
          </a:xfrm>
        </p:spPr>
        <p:txBody>
          <a:bodyPr>
            <a:normAutofit fontScale="92500"/>
          </a:bodyPr>
          <a:lstStyle/>
          <a:p>
            <a:pPr lvl="0"/>
            <a:r>
              <a:rPr lang="sl-SI" dirty="0"/>
              <a:t>Patent cesarja </a:t>
            </a:r>
            <a:r>
              <a:rPr lang="sl-SI" dirty="0" err="1"/>
              <a:t>Fridrika</a:t>
            </a:r>
            <a:r>
              <a:rPr lang="sl-SI" dirty="0"/>
              <a:t> III leta 1492 je širšemu ribniškemu in </a:t>
            </a:r>
            <a:r>
              <a:rPr lang="sl-SI" dirty="0" err="1"/>
              <a:t>kočevarskemu</a:t>
            </a:r>
            <a:r>
              <a:rPr lang="sl-SI" dirty="0"/>
              <a:t> okraju dovoljeval izdelovanje lesenih predmetov in trgovanje z njimi</a:t>
            </a:r>
          </a:p>
          <a:p>
            <a:pPr lvl="0"/>
            <a:r>
              <a:rPr lang="sl-SI" dirty="0"/>
              <a:t>Ponovno potrjeni patent leta 1493, 1596, 1774 in 1780</a:t>
            </a:r>
          </a:p>
          <a:p>
            <a:pPr lvl="0"/>
            <a:r>
              <a:rPr lang="sl-SI" dirty="0"/>
              <a:t>Prodaja brez davka po tedanjem cesarstvu (avstrijske in nemške dežele, Ogrska, Istra, Hrvaška</a:t>
            </a:r>
          </a:p>
          <a:p>
            <a:pPr lvl="0"/>
            <a:r>
              <a:rPr lang="sl-SI" dirty="0"/>
              <a:t>Cehi, združenja v mestih, so uničili marsikatero domačo obrt, krošnjarstva zaradi posebnih pravic niso mogli; poskusi obdavčitve leta 1520 so propadli</a:t>
            </a:r>
          </a:p>
          <a:p>
            <a:pPr lvl="0"/>
            <a:r>
              <a:rPr lang="sl-SI" dirty="0"/>
              <a:t>Tudi fevdalna oblast ni predpisala plačevanje desetine</a:t>
            </a:r>
          </a:p>
          <a:p>
            <a:pPr>
              <a:buNone/>
            </a:pPr>
            <a:endParaRPr lang="sl-SI"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01752" y="0"/>
            <a:ext cx="8534400" cy="1124744"/>
          </a:xfrm>
        </p:spPr>
        <p:txBody>
          <a:bodyPr>
            <a:normAutofit/>
          </a:bodyPr>
          <a:lstStyle/>
          <a:p>
            <a:r>
              <a:rPr lang="sl-SI" b="1" dirty="0"/>
              <a:t>Zgodovinski prerez rokodelstva na Slovenskem</a:t>
            </a:r>
            <a:endParaRPr lang="sl-SI" dirty="0"/>
          </a:p>
        </p:txBody>
      </p:sp>
      <p:sp>
        <p:nvSpPr>
          <p:cNvPr id="3" name="Ograda vsebine 2"/>
          <p:cNvSpPr>
            <a:spLocks noGrp="1"/>
          </p:cNvSpPr>
          <p:nvPr>
            <p:ph sz="quarter" idx="1"/>
          </p:nvPr>
        </p:nvSpPr>
        <p:spPr>
          <a:xfrm>
            <a:off x="301752" y="1700808"/>
            <a:ext cx="8503920" cy="4398240"/>
          </a:xfrm>
        </p:spPr>
        <p:txBody>
          <a:bodyPr>
            <a:normAutofit lnSpcReduction="10000"/>
          </a:bodyPr>
          <a:lstStyle/>
          <a:p>
            <a:pPr lvl="0"/>
            <a:r>
              <a:rPr lang="sl-SI" dirty="0"/>
              <a:t>Cehovstvo-prve oblike so se kazale že v 7 stoletju (verska združenja, bratovščine)</a:t>
            </a:r>
          </a:p>
          <a:p>
            <a:pPr lvl="0"/>
            <a:r>
              <a:rPr lang="sl-SI" dirty="0"/>
              <a:t>V cehu iste obrti-kovaštvo, </a:t>
            </a:r>
            <a:r>
              <a:rPr lang="sl-SI" dirty="0" err="1"/>
              <a:t>pekovstvo</a:t>
            </a:r>
            <a:r>
              <a:rPr lang="sl-SI" dirty="0"/>
              <a:t>, ključavničarstvo, glavnikarstvo, kolarstvo, medičarstvo, …</a:t>
            </a:r>
          </a:p>
          <a:p>
            <a:pPr lvl="0"/>
            <a:r>
              <a:rPr lang="sl-SI" dirty="0"/>
              <a:t>Cehovski simboli, zavetnik, cehovska pravila;</a:t>
            </a:r>
          </a:p>
          <a:p>
            <a:pPr lvl="0"/>
            <a:r>
              <a:rPr lang="sl-SI" dirty="0"/>
              <a:t>Izobraževanje-1876 ustanovitev čipkarske šole v Idriji, 1888 Obrtna šola v Ljubljani</a:t>
            </a:r>
          </a:p>
          <a:p>
            <a:pPr lvl="0"/>
            <a:r>
              <a:rPr lang="sl-SI" dirty="0"/>
              <a:t>Družbena skrb za obstoj rokodelcev v 18. in 19. stoletju skozi prisotna </a:t>
            </a:r>
          </a:p>
          <a:p>
            <a:pPr>
              <a:buNone/>
            </a:pPr>
            <a:endParaRPr lang="sl-SI"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01752" y="228600"/>
            <a:ext cx="8534400" cy="1328192"/>
          </a:xfrm>
        </p:spPr>
        <p:txBody>
          <a:bodyPr>
            <a:normAutofit fontScale="90000"/>
          </a:bodyPr>
          <a:lstStyle/>
          <a:p>
            <a:r>
              <a:rPr lang="sl-SI" b="1" dirty="0"/>
              <a:t>Zgodovinski prerez rokodelstva na Slovenskem</a:t>
            </a:r>
            <a:br>
              <a:rPr lang="sl-SI" dirty="0"/>
            </a:br>
            <a:endParaRPr lang="sl-SI" dirty="0"/>
          </a:p>
        </p:txBody>
      </p:sp>
      <p:sp>
        <p:nvSpPr>
          <p:cNvPr id="3" name="Ograda vsebine 2"/>
          <p:cNvSpPr>
            <a:spLocks noGrp="1"/>
          </p:cNvSpPr>
          <p:nvPr>
            <p:ph sz="quarter" idx="1"/>
          </p:nvPr>
        </p:nvSpPr>
        <p:spPr>
          <a:xfrm>
            <a:off x="301752" y="1772816"/>
            <a:ext cx="8503920" cy="4326232"/>
          </a:xfrm>
        </p:spPr>
        <p:txBody>
          <a:bodyPr>
            <a:normAutofit/>
          </a:bodyPr>
          <a:lstStyle/>
          <a:p>
            <a:pPr lvl="0"/>
            <a:r>
              <a:rPr lang="sl-SI" dirty="0"/>
              <a:t>Propadanje in zamiranje domačih obrti se je hitro povečalo po drugi svetovni vojni</a:t>
            </a:r>
          </a:p>
          <a:p>
            <a:pPr lvl="0"/>
            <a:r>
              <a:rPr lang="sl-SI" dirty="0"/>
              <a:t>Državni prodajni zavod za domačo obrt v Ljubljani 1946-DOM</a:t>
            </a:r>
          </a:p>
          <a:p>
            <a:pPr lvl="0"/>
            <a:r>
              <a:rPr lang="sl-SI" dirty="0"/>
              <a:t>Ustanovitev zveze obrtnih združenj Slovenije leta 1969</a:t>
            </a:r>
          </a:p>
          <a:p>
            <a:pPr lvl="0"/>
            <a:r>
              <a:rPr lang="sl-SI" dirty="0"/>
              <a:t>Prva razstava rokodelstva v Slovenj Gradcu 1977</a:t>
            </a:r>
          </a:p>
          <a:p>
            <a:pPr lvl="0"/>
            <a:r>
              <a:rPr lang="sl-SI" dirty="0"/>
              <a:t>Odbor za domačo in umetnostno obrt - Sekcija za DUO pri Obrtno-podjetniški zbornici Slovenija</a:t>
            </a:r>
          </a:p>
          <a:p>
            <a:pPr>
              <a:buNone/>
            </a:pPr>
            <a:endParaRPr lang="sl-SI" dirty="0"/>
          </a:p>
          <a:p>
            <a:endParaRPr lang="sl-SI"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01752" y="116632"/>
            <a:ext cx="8534400" cy="1440160"/>
          </a:xfrm>
        </p:spPr>
        <p:txBody>
          <a:bodyPr>
            <a:normAutofit fontScale="90000"/>
          </a:bodyPr>
          <a:lstStyle/>
          <a:p>
            <a:r>
              <a:rPr lang="sl-SI" sz="2000" b="1" dirty="0"/>
              <a:t>Odbor za domačo in umetno obrt pri ZOZS-1969</a:t>
            </a:r>
            <a:br>
              <a:rPr lang="sl-SI" sz="2000" dirty="0"/>
            </a:br>
            <a:r>
              <a:rPr lang="sl-SI" sz="2000" b="1" dirty="0"/>
              <a:t>Sekcija za domačo in umetnostno obrt pri Obrtno-podjetniški zbornici Slovenija-1998</a:t>
            </a:r>
            <a:br>
              <a:rPr lang="sl-SI" dirty="0"/>
            </a:br>
            <a:endParaRPr lang="sl-SI" dirty="0"/>
          </a:p>
        </p:txBody>
      </p:sp>
      <p:sp>
        <p:nvSpPr>
          <p:cNvPr id="3" name="Ograda vsebine 2"/>
          <p:cNvSpPr>
            <a:spLocks noGrp="1"/>
          </p:cNvSpPr>
          <p:nvPr>
            <p:ph sz="quarter" idx="1"/>
          </p:nvPr>
        </p:nvSpPr>
        <p:spPr>
          <a:xfrm>
            <a:off x="301752" y="1556792"/>
            <a:ext cx="8503920" cy="4542256"/>
          </a:xfrm>
        </p:spPr>
        <p:txBody>
          <a:bodyPr>
            <a:normAutofit fontScale="85000" lnSpcReduction="20000"/>
          </a:bodyPr>
          <a:lstStyle/>
          <a:p>
            <a:pPr>
              <a:buNone/>
            </a:pPr>
            <a:endParaRPr lang="sl-SI" dirty="0"/>
          </a:p>
          <a:p>
            <a:pPr>
              <a:buNone/>
            </a:pPr>
            <a:r>
              <a:rPr lang="sl-SI" dirty="0"/>
              <a:t>	Glavne naloge:</a:t>
            </a:r>
          </a:p>
          <a:p>
            <a:pPr lvl="0"/>
            <a:r>
              <a:rPr lang="sl-SI" dirty="0"/>
              <a:t>Skrb za pospeševanje razvoja in ohranjanje rokodelstva</a:t>
            </a:r>
          </a:p>
          <a:p>
            <a:pPr lvl="0"/>
            <a:r>
              <a:rPr lang="sl-SI" dirty="0"/>
              <a:t>Rokodelstvo predstaviti kot problem oziroma izziv širše družbe oz. oblasti</a:t>
            </a:r>
          </a:p>
          <a:p>
            <a:pPr lvl="0"/>
            <a:r>
              <a:rPr lang="sl-SI" dirty="0"/>
              <a:t>Izboljšati statusne in finančne pogoje poslovanja</a:t>
            </a:r>
          </a:p>
          <a:p>
            <a:pPr lvl="0"/>
            <a:r>
              <a:rPr lang="sl-SI" dirty="0"/>
              <a:t>Rokodelstvo zaščititi kot narodno vrednoto in kulturno dediščino</a:t>
            </a:r>
          </a:p>
          <a:p>
            <a:pPr lvl="0"/>
            <a:r>
              <a:rPr lang="sl-SI" dirty="0"/>
              <a:t>Izboljšati promocijo</a:t>
            </a:r>
          </a:p>
          <a:p>
            <a:pPr lvl="0"/>
            <a:r>
              <a:rPr lang="sl-SI" dirty="0"/>
              <a:t>Rokodelcem ponuditi možnosti za boljšo prodajo</a:t>
            </a:r>
          </a:p>
          <a:p>
            <a:pPr lvl="0"/>
            <a:r>
              <a:rPr lang="sl-SI" dirty="0"/>
              <a:t>Izobraževanje in prenos znanja-sistem mora postaviti država</a:t>
            </a:r>
          </a:p>
          <a:p>
            <a:pPr lvl="0"/>
            <a:r>
              <a:rPr lang="sl-SI" dirty="0"/>
              <a:t>Nadaljevati strokovno ocenjevanje izdelkov Rokodelstvo Art-</a:t>
            </a:r>
            <a:r>
              <a:rPr lang="sl-SI" dirty="0" err="1"/>
              <a:t>Craft</a:t>
            </a:r>
            <a:r>
              <a:rPr lang="sl-SI" dirty="0"/>
              <a:t> SLO</a:t>
            </a:r>
          </a:p>
          <a:p>
            <a:endParaRPr lang="sl-SI"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01752" y="228600"/>
            <a:ext cx="8534400" cy="1184176"/>
          </a:xfrm>
        </p:spPr>
        <p:txBody>
          <a:bodyPr>
            <a:normAutofit/>
          </a:bodyPr>
          <a:lstStyle/>
          <a:p>
            <a:r>
              <a:rPr lang="sl-SI" b="1" dirty="0"/>
              <a:t>Ukrepi države</a:t>
            </a:r>
            <a:br>
              <a:rPr lang="sl-SI" dirty="0"/>
            </a:br>
            <a:endParaRPr lang="sl-SI" dirty="0"/>
          </a:p>
        </p:txBody>
      </p:sp>
      <p:sp>
        <p:nvSpPr>
          <p:cNvPr id="3" name="Ograda vsebine 2"/>
          <p:cNvSpPr>
            <a:spLocks noGrp="1"/>
          </p:cNvSpPr>
          <p:nvPr>
            <p:ph sz="quarter" idx="1"/>
          </p:nvPr>
        </p:nvSpPr>
        <p:spPr>
          <a:xfrm>
            <a:off x="301752" y="1772816"/>
            <a:ext cx="8503920" cy="4326232"/>
          </a:xfrm>
        </p:spPr>
        <p:txBody>
          <a:bodyPr>
            <a:normAutofit fontScale="92500" lnSpcReduction="20000"/>
          </a:bodyPr>
          <a:lstStyle/>
          <a:p>
            <a:pPr>
              <a:buNone/>
            </a:pPr>
            <a:r>
              <a:rPr lang="sl-SI" dirty="0"/>
              <a:t>	Na podlagi prizadevanj OZS in drugih zagovornikov rokodelstva je država odreagirala zdaj pozitivno, zdaj negativno:</a:t>
            </a:r>
          </a:p>
          <a:p>
            <a:pPr>
              <a:buNone/>
            </a:pPr>
            <a:endParaRPr lang="sl-SI" dirty="0"/>
          </a:p>
          <a:p>
            <a:pPr lvl="0"/>
            <a:r>
              <a:rPr lang="sl-SI" dirty="0"/>
              <a:t>Družbeni dogovor o pospeševanju razvoja domače in umetnostne obrti-sprejet 1985</a:t>
            </a:r>
          </a:p>
          <a:p>
            <a:pPr lvl="0"/>
            <a:r>
              <a:rPr lang="sl-SI" dirty="0"/>
              <a:t>Znižanje davčne stopnje za 5 %, Uvedba normiranih stroškov 60 %  (pogoj pozitivno mnenje Komisije za posamezen izdelek)</a:t>
            </a:r>
          </a:p>
          <a:p>
            <a:pPr lvl="0"/>
            <a:r>
              <a:rPr lang="sl-SI" dirty="0"/>
              <a:t>Uvedba  DDV (20-22 %), vmesno znižanje normiranih stroškov na 40 %</a:t>
            </a:r>
          </a:p>
          <a:p>
            <a:pPr lvl="0"/>
            <a:r>
              <a:rPr lang="sl-SI" dirty="0"/>
              <a:t>Pripravljen Zakon o zašiti rokodelstva in rokodelcev</a:t>
            </a:r>
          </a:p>
          <a:p>
            <a:pPr>
              <a:buNone/>
            </a:pPr>
            <a:endParaRPr lang="sl-SI" dirty="0"/>
          </a:p>
          <a:p>
            <a:endParaRPr lang="sl-SI"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stno">
  <a:themeElements>
    <a:clrScheme name="Mestno">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Mestno">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estno">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186</TotalTime>
  <Words>483</Words>
  <Application>Microsoft Office PowerPoint</Application>
  <PresentationFormat>Diaprojekcija na zaslonu (4:3)</PresentationFormat>
  <Paragraphs>321</Paragraphs>
  <Slides>36</Slides>
  <Notes>0</Notes>
  <HiddenSlides>0</HiddenSlides>
  <MMClips>0</MMClips>
  <ScaleCrop>false</ScaleCrop>
  <HeadingPairs>
    <vt:vector size="6" baseType="variant">
      <vt:variant>
        <vt:lpstr>Uporabljene pisave</vt:lpstr>
      </vt:variant>
      <vt:variant>
        <vt:i4>3</vt:i4>
      </vt:variant>
      <vt:variant>
        <vt:lpstr>Tema</vt:lpstr>
      </vt:variant>
      <vt:variant>
        <vt:i4>1</vt:i4>
      </vt:variant>
      <vt:variant>
        <vt:lpstr>Naslovi diapozitivov</vt:lpstr>
      </vt:variant>
      <vt:variant>
        <vt:i4>36</vt:i4>
      </vt:variant>
    </vt:vector>
  </HeadingPairs>
  <TitlesOfParts>
    <vt:vector size="40" baseType="lpstr">
      <vt:lpstr>Georgia</vt:lpstr>
      <vt:lpstr>Wingdings</vt:lpstr>
      <vt:lpstr>Wingdings 2</vt:lpstr>
      <vt:lpstr>Mestno</vt:lpstr>
      <vt:lpstr>Poslovni model  (temeljna izhodišča o rokodelcih) </vt:lpstr>
      <vt:lpstr>Kaj je rokodelstvo/domača in umetnostna obrt </vt:lpstr>
      <vt:lpstr>Kdo je rokodelec/izdelovalec DUO? </vt:lpstr>
      <vt:lpstr>Zgodovinski prerez rokodelstva na Slovenskem  </vt:lpstr>
      <vt:lpstr>Zgodovinski prerez rokodelstva na Slovenskem </vt:lpstr>
      <vt:lpstr>Zgodovinski prerez rokodelstva na Slovenskem</vt:lpstr>
      <vt:lpstr>Zgodovinski prerez rokodelstva na Slovenskem </vt:lpstr>
      <vt:lpstr>Odbor za domačo in umetno obrt pri ZOZS-1969 Sekcija za domačo in umetnostno obrt pri Obrtno-podjetniški zbornici Slovenija-1998 </vt:lpstr>
      <vt:lpstr>Ukrepi države </vt:lpstr>
      <vt:lpstr>Pomen rokodelstva </vt:lpstr>
      <vt:lpstr>Rokodelstvo/DUO danes </vt:lpstr>
      <vt:lpstr>Rokodelstvo/DUO danes </vt:lpstr>
      <vt:lpstr>Oblike, v okviru katerih  je mogoče opravljati rokodelsko dejavnost/izdelovanje izdelkov DUO  </vt:lpstr>
      <vt:lpstr>Oblike, v okviru katerih  je mogoče opravljati rokodelsko dejavnost/izdelovanje izdelkov DUO    </vt:lpstr>
      <vt:lpstr>Primerna, priporočljiva oblika/status za rokodelca </vt:lpstr>
      <vt:lpstr>Glavne ovire pri razvoju slovenskega rokodelstva </vt:lpstr>
      <vt:lpstr>Samostojni podjetnik ( s.p. )</vt:lpstr>
      <vt:lpstr>Družba z omejeno odgovornostjo (d.o.o.)</vt:lpstr>
      <vt:lpstr>Osebno dopolnilno delo (ODD)</vt:lpstr>
      <vt:lpstr>Osebno dopolnilno delo</vt:lpstr>
      <vt:lpstr>Osebno dopolnilno delo</vt:lpstr>
      <vt:lpstr>Osebno dopolnilno delo</vt:lpstr>
      <vt:lpstr>Osebno dopolnilno delo</vt:lpstr>
      <vt:lpstr>Dopolnilna dejavnost na kmetiji</vt:lpstr>
      <vt:lpstr>Dopolnilna dejavnost na kmetiji</vt:lpstr>
      <vt:lpstr>Dopolnilna dejavnost na kmetiji</vt:lpstr>
      <vt:lpstr>Dopolnilna dejavnost na kmetiji</vt:lpstr>
      <vt:lpstr>Delo preko avtorske pogodbe</vt:lpstr>
      <vt:lpstr>Delo preko avtorske pogodbe</vt:lpstr>
      <vt:lpstr>Delo preko avtorske pogodbe</vt:lpstr>
      <vt:lpstr>Delo preko avtorske pogodbe</vt:lpstr>
      <vt:lpstr>Delo preko avtorske pogodbe</vt:lpstr>
      <vt:lpstr>Društvo </vt:lpstr>
      <vt:lpstr>Društvo </vt:lpstr>
      <vt:lpstr>Društvo </vt:lpstr>
      <vt:lpstr>PowerPointova predstavitev</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Poslovni model (temeljna izhodišča o rokodelcih)</dc:title>
  <dc:creator>Uporabnik sistema Windows</dc:creator>
  <cp:lastModifiedBy>Maša</cp:lastModifiedBy>
  <cp:revision>34</cp:revision>
  <dcterms:created xsi:type="dcterms:W3CDTF">2017-12-04T07:40:06Z</dcterms:created>
  <dcterms:modified xsi:type="dcterms:W3CDTF">2017-12-07T07:28:44Z</dcterms:modified>
</cp:coreProperties>
</file>