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Ref idx="1001">
        <a:schemeClr val="bg1"/>
      </p:bgRef>
    </p:bg>
    <p:spTree>
      <p:nvGrpSpPr>
        <p:cNvPr id="1" name=""/>
        <p:cNvGrpSpPr/>
        <p:nvPr/>
      </p:nvGrpSpPr>
      <p:grpSpPr>
        <a:xfrm>
          <a:off x="0" y="0"/>
          <a:ext cx="0" cy="0"/>
          <a:chOff x="0" y="0"/>
          <a:chExt cx="0" cy="0"/>
        </a:xfrm>
      </p:grpSpPr>
      <p:sp>
        <p:nvSpPr>
          <p:cNvPr id="8" name="Naslov 7"/>
          <p:cNvSpPr>
            <a:spLocks noGrp="1"/>
          </p:cNvSpPr>
          <p:nvPr>
            <p:ph type="ctrTitle"/>
          </p:nvPr>
        </p:nvSpPr>
        <p:spPr>
          <a:xfrm>
            <a:off x="2286000" y="3124200"/>
            <a:ext cx="6172200" cy="1894362"/>
          </a:xfrm>
        </p:spPr>
        <p:txBody>
          <a:bodyPr/>
          <a:lstStyle>
            <a:lvl1pPr>
              <a:defRPr b="1"/>
            </a:lvl1pPr>
          </a:lstStyle>
          <a:p>
            <a:r>
              <a:rPr kumimoji="0" lang="sl-SI"/>
              <a:t>Kliknite, če želite urediti slog naslova matrice</a:t>
            </a:r>
            <a:endParaRPr kumimoji="0" lang="en-US"/>
          </a:p>
        </p:txBody>
      </p:sp>
      <p:sp>
        <p:nvSpPr>
          <p:cNvPr id="9" name="Podnaslov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l-SI"/>
              <a:t>Kliknite, če želite urediti slog podnaslova matrice</a:t>
            </a:r>
            <a:endParaRPr kumimoji="0" lang="en-US"/>
          </a:p>
        </p:txBody>
      </p:sp>
      <p:sp>
        <p:nvSpPr>
          <p:cNvPr id="28" name="Ograda datuma 27"/>
          <p:cNvSpPr>
            <a:spLocks noGrp="1"/>
          </p:cNvSpPr>
          <p:nvPr>
            <p:ph type="dt" sz="half" idx="10"/>
          </p:nvPr>
        </p:nvSpPr>
        <p:spPr bwMode="auto">
          <a:xfrm rot="5400000">
            <a:off x="7764621" y="1174097"/>
            <a:ext cx="2286000" cy="381000"/>
          </a:xfrm>
        </p:spPr>
        <p:txBody>
          <a:bodyPr/>
          <a:lstStyle/>
          <a:p>
            <a:fld id="{D53EB0DA-441F-43AA-9459-D4503F1C1F4C}" type="datetimeFigureOut">
              <a:rPr lang="sl-SI" smtClean="0"/>
              <a:pPr/>
              <a:t>7. 12. 2017</a:t>
            </a:fld>
            <a:endParaRPr lang="sl-SI"/>
          </a:p>
        </p:txBody>
      </p:sp>
      <p:sp>
        <p:nvSpPr>
          <p:cNvPr id="17" name="Ograda noge 16"/>
          <p:cNvSpPr>
            <a:spLocks noGrp="1"/>
          </p:cNvSpPr>
          <p:nvPr>
            <p:ph type="ftr" sz="quarter" idx="11"/>
          </p:nvPr>
        </p:nvSpPr>
        <p:spPr bwMode="auto">
          <a:xfrm rot="5400000">
            <a:off x="7077269" y="4181669"/>
            <a:ext cx="3657600" cy="384048"/>
          </a:xfrm>
        </p:spPr>
        <p:txBody>
          <a:bodyPr/>
          <a:lstStyle/>
          <a:p>
            <a:endParaRPr lang="sl-SI"/>
          </a:p>
        </p:txBody>
      </p:sp>
      <p:sp>
        <p:nvSpPr>
          <p:cNvPr id="10" name="Pravokotni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avokotni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Pravokotni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avokotni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aven konek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aven konek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aven konek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aven konek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aven konek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aven konek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Pravokotni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Ograda številke diapozitiva 28"/>
          <p:cNvSpPr>
            <a:spLocks noGrp="1"/>
          </p:cNvSpPr>
          <p:nvPr>
            <p:ph type="sldNum" sz="quarter" idx="12"/>
          </p:nvPr>
        </p:nvSpPr>
        <p:spPr bwMode="auto">
          <a:xfrm>
            <a:off x="1325544" y="4928702"/>
            <a:ext cx="609600" cy="517524"/>
          </a:xfrm>
        </p:spPr>
        <p:txBody>
          <a:bodyPr/>
          <a:lstStyle/>
          <a:p>
            <a:fld id="{8473CD72-B28D-47D3-A9E5-BD81C24B1163}" type="slidenum">
              <a:rPr lang="sl-SI" smtClean="0"/>
              <a:pPr/>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a:t>Kliknite, če želite urediti slog naslova matrice</a:t>
            </a:r>
            <a:endParaRPr kumimoji="0" lang="en-US"/>
          </a:p>
        </p:txBody>
      </p:sp>
      <p:sp>
        <p:nvSpPr>
          <p:cNvPr id="3" name="Ograda navpičnega besedila 2"/>
          <p:cNvSpPr>
            <a:spLocks noGrp="1"/>
          </p:cNvSpPr>
          <p:nvPr>
            <p:ph type="body" orient="vert" idx="1"/>
          </p:nvPr>
        </p:nvSpPr>
        <p:spPr/>
        <p:txBody>
          <a:bodyPr vert="eaVert"/>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4" name="Ograda datuma 3"/>
          <p:cNvSpPr>
            <a:spLocks noGrp="1"/>
          </p:cNvSpPr>
          <p:nvPr>
            <p:ph type="dt" sz="half" idx="10"/>
          </p:nvPr>
        </p:nvSpPr>
        <p:spPr/>
        <p:txBody>
          <a:bodyPr/>
          <a:lstStyle/>
          <a:p>
            <a:fld id="{D53EB0DA-441F-43AA-9459-D4503F1C1F4C}" type="datetimeFigureOut">
              <a:rPr lang="sl-SI" smtClean="0"/>
              <a:pPr/>
              <a:t>7. 12. 2017</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473CD72-B28D-47D3-A9E5-BD81C24B1163}" type="slidenum">
              <a:rPr lang="sl-SI" smtClean="0"/>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9"/>
            <a:ext cx="1676400" cy="5851525"/>
          </a:xfrm>
        </p:spPr>
        <p:txBody>
          <a:bodyPr vert="eaVert"/>
          <a:lstStyle/>
          <a:p>
            <a:r>
              <a:rPr kumimoji="0" lang="sl-SI"/>
              <a:t>Kliknite, če želite urediti slog naslova matrice</a:t>
            </a:r>
            <a:endParaRPr kumimoji="0" lang="en-US"/>
          </a:p>
        </p:txBody>
      </p:sp>
      <p:sp>
        <p:nvSpPr>
          <p:cNvPr id="3" name="Ograda navpičnega besedila 2"/>
          <p:cNvSpPr>
            <a:spLocks noGrp="1"/>
          </p:cNvSpPr>
          <p:nvPr>
            <p:ph type="body" orient="vert" idx="1"/>
          </p:nvPr>
        </p:nvSpPr>
        <p:spPr>
          <a:xfrm>
            <a:off x="457200" y="274638"/>
            <a:ext cx="6019800" cy="5851525"/>
          </a:xfrm>
        </p:spPr>
        <p:txBody>
          <a:bodyPr vert="eaVert"/>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4" name="Ograda datuma 3"/>
          <p:cNvSpPr>
            <a:spLocks noGrp="1"/>
          </p:cNvSpPr>
          <p:nvPr>
            <p:ph type="dt" sz="half" idx="10"/>
          </p:nvPr>
        </p:nvSpPr>
        <p:spPr/>
        <p:txBody>
          <a:bodyPr/>
          <a:lstStyle/>
          <a:p>
            <a:fld id="{D53EB0DA-441F-43AA-9459-D4503F1C1F4C}" type="datetimeFigureOut">
              <a:rPr lang="sl-SI" smtClean="0"/>
              <a:pPr/>
              <a:t>7. 12. 2017</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473CD72-B28D-47D3-A9E5-BD81C24B1163}" type="slidenum">
              <a:rPr lang="sl-SI" smtClean="0"/>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a:t>Kliknite, če želite urediti slog naslova matrice</a:t>
            </a:r>
            <a:endParaRPr kumimoji="0" lang="en-US"/>
          </a:p>
        </p:txBody>
      </p:sp>
      <p:sp>
        <p:nvSpPr>
          <p:cNvPr id="8" name="Ograda vsebine 7"/>
          <p:cNvSpPr>
            <a:spLocks noGrp="1"/>
          </p:cNvSpPr>
          <p:nvPr>
            <p:ph sz="quarter" idx="1"/>
          </p:nvPr>
        </p:nvSpPr>
        <p:spPr>
          <a:xfrm>
            <a:off x="457200" y="1600200"/>
            <a:ext cx="7467600" cy="4873752"/>
          </a:xfrm>
        </p:spPr>
        <p:txBody>
          <a:body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7" name="Ograda datuma 6"/>
          <p:cNvSpPr>
            <a:spLocks noGrp="1"/>
          </p:cNvSpPr>
          <p:nvPr>
            <p:ph type="dt" sz="half" idx="14"/>
          </p:nvPr>
        </p:nvSpPr>
        <p:spPr/>
        <p:txBody>
          <a:bodyPr rtlCol="0"/>
          <a:lstStyle/>
          <a:p>
            <a:fld id="{D53EB0DA-441F-43AA-9459-D4503F1C1F4C}" type="datetimeFigureOut">
              <a:rPr lang="sl-SI" smtClean="0"/>
              <a:pPr/>
              <a:t>7. 12. 2017</a:t>
            </a:fld>
            <a:endParaRPr lang="sl-SI"/>
          </a:p>
        </p:txBody>
      </p:sp>
      <p:sp>
        <p:nvSpPr>
          <p:cNvPr id="9" name="Ograda številke diapozitiva 8"/>
          <p:cNvSpPr>
            <a:spLocks noGrp="1"/>
          </p:cNvSpPr>
          <p:nvPr>
            <p:ph type="sldNum" sz="quarter" idx="15"/>
          </p:nvPr>
        </p:nvSpPr>
        <p:spPr/>
        <p:txBody>
          <a:bodyPr rtlCol="0"/>
          <a:lstStyle/>
          <a:p>
            <a:fld id="{8473CD72-B28D-47D3-A9E5-BD81C24B1163}" type="slidenum">
              <a:rPr lang="sl-SI" smtClean="0"/>
              <a:pPr/>
              <a:t>‹#›</a:t>
            </a:fld>
            <a:endParaRPr lang="sl-SI"/>
          </a:p>
        </p:txBody>
      </p:sp>
      <p:sp>
        <p:nvSpPr>
          <p:cNvPr id="10" name="Ograda noge 9"/>
          <p:cNvSpPr>
            <a:spLocks noGrp="1"/>
          </p:cNvSpPr>
          <p:nvPr>
            <p:ph type="ftr" sz="quarter" idx="16"/>
          </p:nvPr>
        </p:nvSpPr>
        <p:spPr/>
        <p:txBody>
          <a:bodyPr rtlCol="0"/>
          <a:lstStyle/>
          <a:p>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2286000" y="2895600"/>
            <a:ext cx="6172200" cy="2053590"/>
          </a:xfrm>
        </p:spPr>
        <p:txBody>
          <a:bodyPr/>
          <a:lstStyle>
            <a:lvl1pPr algn="l">
              <a:buNone/>
              <a:defRPr sz="3000" b="1" cap="small" baseline="0"/>
            </a:lvl1pPr>
          </a:lstStyle>
          <a:p>
            <a:r>
              <a:rPr kumimoji="0" lang="sl-SI"/>
              <a:t>Kliknite, če želite urediti slog naslova matrice</a:t>
            </a:r>
            <a:endParaRPr kumimoji="0" lang="en-US"/>
          </a:p>
        </p:txBody>
      </p:sp>
      <p:sp>
        <p:nvSpPr>
          <p:cNvPr id="3" name="Ograda besedila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l-SI"/>
              <a:t>Kliknite, če želite urediti sloge besedila matrice</a:t>
            </a:r>
          </a:p>
        </p:txBody>
      </p:sp>
      <p:sp>
        <p:nvSpPr>
          <p:cNvPr id="4" name="Ograda datuma 3"/>
          <p:cNvSpPr>
            <a:spLocks noGrp="1"/>
          </p:cNvSpPr>
          <p:nvPr>
            <p:ph type="dt" sz="half" idx="10"/>
          </p:nvPr>
        </p:nvSpPr>
        <p:spPr bwMode="auto">
          <a:xfrm rot="5400000">
            <a:off x="7763256" y="1170432"/>
            <a:ext cx="2286000" cy="381000"/>
          </a:xfrm>
        </p:spPr>
        <p:txBody>
          <a:bodyPr/>
          <a:lstStyle/>
          <a:p>
            <a:fld id="{D53EB0DA-441F-43AA-9459-D4503F1C1F4C}" type="datetimeFigureOut">
              <a:rPr lang="sl-SI" smtClean="0"/>
              <a:pPr/>
              <a:t>7. 12. 2017</a:t>
            </a:fld>
            <a:endParaRPr lang="sl-SI"/>
          </a:p>
        </p:txBody>
      </p:sp>
      <p:sp>
        <p:nvSpPr>
          <p:cNvPr id="5" name="Ograda noge 4"/>
          <p:cNvSpPr>
            <a:spLocks noGrp="1"/>
          </p:cNvSpPr>
          <p:nvPr>
            <p:ph type="ftr" sz="quarter" idx="11"/>
          </p:nvPr>
        </p:nvSpPr>
        <p:spPr bwMode="auto">
          <a:xfrm rot="5400000">
            <a:off x="7077456" y="4178808"/>
            <a:ext cx="3657600" cy="384048"/>
          </a:xfrm>
        </p:spPr>
        <p:txBody>
          <a:bodyPr/>
          <a:lstStyle/>
          <a:p>
            <a:endParaRPr lang="sl-SI"/>
          </a:p>
        </p:txBody>
      </p:sp>
      <p:sp>
        <p:nvSpPr>
          <p:cNvPr id="9" name="Pravokotni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avokotni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avokotni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avokotni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aven konek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aven konek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aven konek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aven konek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aven konek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ravokotni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aven konek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Ograda številke diapozitiva 5"/>
          <p:cNvSpPr>
            <a:spLocks noGrp="1"/>
          </p:cNvSpPr>
          <p:nvPr>
            <p:ph type="sldNum" sz="quarter" idx="12"/>
          </p:nvPr>
        </p:nvSpPr>
        <p:spPr bwMode="auto">
          <a:xfrm>
            <a:off x="1340616" y="4928702"/>
            <a:ext cx="609600" cy="517524"/>
          </a:xfrm>
        </p:spPr>
        <p:txBody>
          <a:bodyPr/>
          <a:lstStyle/>
          <a:p>
            <a:fld id="{8473CD72-B28D-47D3-A9E5-BD81C24B1163}" type="slidenum">
              <a:rPr lang="sl-SI" smtClean="0"/>
              <a:pPr/>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a:t>Kliknite, če želite urediti slog naslova matrice</a:t>
            </a:r>
            <a:endParaRPr kumimoji="0" lang="en-US"/>
          </a:p>
        </p:txBody>
      </p:sp>
      <p:sp>
        <p:nvSpPr>
          <p:cNvPr id="5" name="Ograda datuma 4"/>
          <p:cNvSpPr>
            <a:spLocks noGrp="1"/>
          </p:cNvSpPr>
          <p:nvPr>
            <p:ph type="dt" sz="half" idx="10"/>
          </p:nvPr>
        </p:nvSpPr>
        <p:spPr/>
        <p:txBody>
          <a:bodyPr/>
          <a:lstStyle/>
          <a:p>
            <a:fld id="{D53EB0DA-441F-43AA-9459-D4503F1C1F4C}" type="datetimeFigureOut">
              <a:rPr lang="sl-SI" smtClean="0"/>
              <a:pPr/>
              <a:t>7. 12. 2017</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8473CD72-B28D-47D3-A9E5-BD81C24B1163}" type="slidenum">
              <a:rPr lang="sl-SI" smtClean="0"/>
              <a:pPr/>
              <a:t>‹#›</a:t>
            </a:fld>
            <a:endParaRPr lang="sl-SI"/>
          </a:p>
        </p:txBody>
      </p:sp>
      <p:sp>
        <p:nvSpPr>
          <p:cNvPr id="9" name="Ograda vsebine 8"/>
          <p:cNvSpPr>
            <a:spLocks noGrp="1"/>
          </p:cNvSpPr>
          <p:nvPr>
            <p:ph sz="quarter" idx="1"/>
          </p:nvPr>
        </p:nvSpPr>
        <p:spPr>
          <a:xfrm>
            <a:off x="457200" y="1600200"/>
            <a:ext cx="3657600" cy="4572000"/>
          </a:xfrm>
        </p:spPr>
        <p:txBody>
          <a:body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11" name="Ograda vsebine 10"/>
          <p:cNvSpPr>
            <a:spLocks noGrp="1"/>
          </p:cNvSpPr>
          <p:nvPr>
            <p:ph sz="quarter" idx="2"/>
          </p:nvPr>
        </p:nvSpPr>
        <p:spPr>
          <a:xfrm>
            <a:off x="4270248" y="1600200"/>
            <a:ext cx="3657600" cy="4572000"/>
          </a:xfrm>
        </p:spPr>
        <p:txBody>
          <a:body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7543800" cy="1143000"/>
          </a:xfrm>
        </p:spPr>
        <p:txBody>
          <a:bodyPr anchor="b"/>
          <a:lstStyle>
            <a:lvl1pPr>
              <a:defRPr/>
            </a:lvl1pPr>
          </a:lstStyle>
          <a:p>
            <a:r>
              <a:rPr kumimoji="0" lang="sl-SI"/>
              <a:t>Kliknite, če želite urediti slog naslova matrice</a:t>
            </a:r>
            <a:endParaRPr kumimoji="0" lang="en-US"/>
          </a:p>
        </p:txBody>
      </p:sp>
      <p:sp>
        <p:nvSpPr>
          <p:cNvPr id="7" name="Ograda datuma 6"/>
          <p:cNvSpPr>
            <a:spLocks noGrp="1"/>
          </p:cNvSpPr>
          <p:nvPr>
            <p:ph type="dt" sz="half" idx="10"/>
          </p:nvPr>
        </p:nvSpPr>
        <p:spPr/>
        <p:txBody>
          <a:bodyPr/>
          <a:lstStyle/>
          <a:p>
            <a:fld id="{D53EB0DA-441F-43AA-9459-D4503F1C1F4C}" type="datetimeFigureOut">
              <a:rPr lang="sl-SI" smtClean="0"/>
              <a:pPr/>
              <a:t>7. 12. 2017</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8473CD72-B28D-47D3-A9E5-BD81C24B1163}" type="slidenum">
              <a:rPr lang="sl-SI" smtClean="0"/>
              <a:pPr/>
              <a:t>‹#›</a:t>
            </a:fld>
            <a:endParaRPr lang="sl-SI"/>
          </a:p>
        </p:txBody>
      </p:sp>
      <p:sp>
        <p:nvSpPr>
          <p:cNvPr id="11" name="Ograda vsebine 10"/>
          <p:cNvSpPr>
            <a:spLocks noGrp="1"/>
          </p:cNvSpPr>
          <p:nvPr>
            <p:ph sz="quarter" idx="2"/>
          </p:nvPr>
        </p:nvSpPr>
        <p:spPr>
          <a:xfrm>
            <a:off x="457200" y="2362200"/>
            <a:ext cx="3657600" cy="3886200"/>
          </a:xfrm>
        </p:spPr>
        <p:txBody>
          <a:body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13" name="Ograda vsebine 12"/>
          <p:cNvSpPr>
            <a:spLocks noGrp="1"/>
          </p:cNvSpPr>
          <p:nvPr>
            <p:ph sz="quarter" idx="4"/>
          </p:nvPr>
        </p:nvSpPr>
        <p:spPr>
          <a:xfrm>
            <a:off x="4371975" y="2362200"/>
            <a:ext cx="3657600" cy="3886200"/>
          </a:xfrm>
        </p:spPr>
        <p:txBody>
          <a:body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12" name="Ograda besedila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l-SI"/>
              <a:t>Kliknite, če želite urediti sloge besedila matrice</a:t>
            </a:r>
          </a:p>
        </p:txBody>
      </p:sp>
      <p:sp>
        <p:nvSpPr>
          <p:cNvPr id="14" name="Ograda besedila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l-SI"/>
              <a:t>Kliknite, če želite urediti sloge besedila matrice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a:t>Kliknite, če želite urediti slog naslova matrice</a:t>
            </a:r>
            <a:endParaRPr kumimoji="0" lang="en-US"/>
          </a:p>
        </p:txBody>
      </p:sp>
      <p:sp>
        <p:nvSpPr>
          <p:cNvPr id="6" name="Ograda datuma 5"/>
          <p:cNvSpPr>
            <a:spLocks noGrp="1"/>
          </p:cNvSpPr>
          <p:nvPr>
            <p:ph type="dt" sz="half" idx="10"/>
          </p:nvPr>
        </p:nvSpPr>
        <p:spPr/>
        <p:txBody>
          <a:bodyPr rtlCol="0"/>
          <a:lstStyle/>
          <a:p>
            <a:fld id="{D53EB0DA-441F-43AA-9459-D4503F1C1F4C}" type="datetimeFigureOut">
              <a:rPr lang="sl-SI" smtClean="0"/>
              <a:pPr/>
              <a:t>7. 12. 2017</a:t>
            </a:fld>
            <a:endParaRPr lang="sl-SI"/>
          </a:p>
        </p:txBody>
      </p:sp>
      <p:sp>
        <p:nvSpPr>
          <p:cNvPr id="7" name="Ograda številke diapozitiva 6"/>
          <p:cNvSpPr>
            <a:spLocks noGrp="1"/>
          </p:cNvSpPr>
          <p:nvPr>
            <p:ph type="sldNum" sz="quarter" idx="11"/>
          </p:nvPr>
        </p:nvSpPr>
        <p:spPr/>
        <p:txBody>
          <a:bodyPr rtlCol="0"/>
          <a:lstStyle/>
          <a:p>
            <a:fld id="{8473CD72-B28D-47D3-A9E5-BD81C24B1163}" type="slidenum">
              <a:rPr lang="sl-SI" smtClean="0"/>
              <a:pPr/>
              <a:t>‹#›</a:t>
            </a:fld>
            <a:endParaRPr lang="sl-SI"/>
          </a:p>
        </p:txBody>
      </p:sp>
      <p:sp>
        <p:nvSpPr>
          <p:cNvPr id="8" name="Ograda noge 7"/>
          <p:cNvSpPr>
            <a:spLocks noGrp="1"/>
          </p:cNvSpPr>
          <p:nvPr>
            <p:ph type="ftr" sz="quarter" idx="12"/>
          </p:nvPr>
        </p:nvSpPr>
        <p:spPr/>
        <p:txBody>
          <a:bodyPr rtlCol="0"/>
          <a:lstStyle/>
          <a:p>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D53EB0DA-441F-43AA-9459-D4503F1C1F4C}" type="datetimeFigureOut">
              <a:rPr lang="sl-SI" smtClean="0"/>
              <a:pPr/>
              <a:t>7. 12. 2017</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8473CD72-B28D-47D3-A9E5-BD81C24B1163}" type="slidenum">
              <a:rPr lang="sl-SI" smtClean="0"/>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bg>
      <p:bgRef idx="1001">
        <a:schemeClr val="bg1"/>
      </p:bgRef>
    </p:bg>
    <p:spTree>
      <p:nvGrpSpPr>
        <p:cNvPr id="1" name=""/>
        <p:cNvGrpSpPr/>
        <p:nvPr/>
      </p:nvGrpSpPr>
      <p:grpSpPr>
        <a:xfrm>
          <a:off x="0" y="0"/>
          <a:ext cx="0" cy="0"/>
          <a:chOff x="0" y="0"/>
          <a:chExt cx="0" cy="0"/>
        </a:xfrm>
      </p:grpSpPr>
      <p:sp>
        <p:nvSpPr>
          <p:cNvPr id="10" name="Raven konek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slov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sl-SI"/>
              <a:t>Kliknite, če želite urediti slog naslova matrice</a:t>
            </a:r>
            <a:endParaRPr kumimoji="0" lang="en-US"/>
          </a:p>
        </p:txBody>
      </p:sp>
      <p:sp>
        <p:nvSpPr>
          <p:cNvPr id="3" name="Ograda besedila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sl-SI"/>
              <a:t>Kliknite, če želite urediti sloge besedila matrice</a:t>
            </a:r>
          </a:p>
        </p:txBody>
      </p:sp>
      <p:sp>
        <p:nvSpPr>
          <p:cNvPr id="8" name="Raven konek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aven konek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aven konek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ravokotni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aven konek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Ograda vsebine 17"/>
          <p:cNvSpPr>
            <a:spLocks noGrp="1"/>
          </p:cNvSpPr>
          <p:nvPr>
            <p:ph sz="quarter" idx="1"/>
          </p:nvPr>
        </p:nvSpPr>
        <p:spPr>
          <a:xfrm>
            <a:off x="304800" y="274320"/>
            <a:ext cx="5638800" cy="6327648"/>
          </a:xfrm>
        </p:spPr>
        <p:txBody>
          <a:body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21" name="Ograda datuma 20"/>
          <p:cNvSpPr>
            <a:spLocks noGrp="1"/>
          </p:cNvSpPr>
          <p:nvPr>
            <p:ph type="dt" sz="half" idx="14"/>
          </p:nvPr>
        </p:nvSpPr>
        <p:spPr/>
        <p:txBody>
          <a:bodyPr rtlCol="0"/>
          <a:lstStyle/>
          <a:p>
            <a:fld id="{D53EB0DA-441F-43AA-9459-D4503F1C1F4C}" type="datetimeFigureOut">
              <a:rPr lang="sl-SI" smtClean="0"/>
              <a:pPr/>
              <a:t>7. 12. 2017</a:t>
            </a:fld>
            <a:endParaRPr lang="sl-SI"/>
          </a:p>
        </p:txBody>
      </p:sp>
      <p:sp>
        <p:nvSpPr>
          <p:cNvPr id="22" name="Ograda številke diapozitiva 21"/>
          <p:cNvSpPr>
            <a:spLocks noGrp="1"/>
          </p:cNvSpPr>
          <p:nvPr>
            <p:ph type="sldNum" sz="quarter" idx="15"/>
          </p:nvPr>
        </p:nvSpPr>
        <p:spPr/>
        <p:txBody>
          <a:bodyPr rtlCol="0"/>
          <a:lstStyle/>
          <a:p>
            <a:fld id="{8473CD72-B28D-47D3-A9E5-BD81C24B1163}" type="slidenum">
              <a:rPr lang="sl-SI" smtClean="0"/>
              <a:pPr/>
              <a:t>‹#›</a:t>
            </a:fld>
            <a:endParaRPr lang="sl-SI"/>
          </a:p>
        </p:txBody>
      </p:sp>
      <p:sp>
        <p:nvSpPr>
          <p:cNvPr id="23" name="Ograda noge 22"/>
          <p:cNvSpPr>
            <a:spLocks noGrp="1"/>
          </p:cNvSpPr>
          <p:nvPr>
            <p:ph type="ftr" sz="quarter" idx="16"/>
          </p:nvPr>
        </p:nvSpPr>
        <p:spPr/>
        <p:txBody>
          <a:bodyPr rtlCol="0"/>
          <a:lstStyle/>
          <a:p>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9" name="Raven konek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slov 1"/>
          <p:cNvSpPr>
            <a:spLocks noGrp="1"/>
          </p:cNvSpPr>
          <p:nvPr>
            <p:ph type="title"/>
          </p:nvPr>
        </p:nvSpPr>
        <p:spPr>
          <a:xfrm rot="5400000">
            <a:off x="3350133" y="3200400"/>
            <a:ext cx="6309360" cy="457200"/>
          </a:xfrm>
        </p:spPr>
        <p:txBody>
          <a:bodyPr anchor="b"/>
          <a:lstStyle>
            <a:lvl1pPr algn="l">
              <a:buNone/>
              <a:defRPr sz="2000" b="1"/>
            </a:lvl1pPr>
          </a:lstStyle>
          <a:p>
            <a:r>
              <a:rPr kumimoji="0" lang="sl-SI"/>
              <a:t>Kliknite, če želite urediti slog naslova matrice</a:t>
            </a:r>
            <a:endParaRPr kumimoji="0" lang="en-US"/>
          </a:p>
        </p:txBody>
      </p:sp>
      <p:sp>
        <p:nvSpPr>
          <p:cNvPr id="3" name="Ograda slik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sl-SI"/>
              <a:t>Kliknite ikono, če želite dodati sliko</a:t>
            </a:r>
            <a:endParaRPr kumimoji="0" lang="en-US" dirty="0"/>
          </a:p>
        </p:txBody>
      </p:sp>
      <p:sp>
        <p:nvSpPr>
          <p:cNvPr id="4" name="Ograda besedila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sl-SI"/>
              <a:t>Kliknite, če želite urediti sloge besedila matrice</a:t>
            </a:r>
          </a:p>
        </p:txBody>
      </p:sp>
      <p:sp>
        <p:nvSpPr>
          <p:cNvPr id="10" name="Raven konek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Pravokotni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aven konek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aven konek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aven konek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Ograda datuma 16"/>
          <p:cNvSpPr>
            <a:spLocks noGrp="1"/>
          </p:cNvSpPr>
          <p:nvPr>
            <p:ph type="dt" sz="half" idx="10"/>
          </p:nvPr>
        </p:nvSpPr>
        <p:spPr/>
        <p:txBody>
          <a:bodyPr rtlCol="0"/>
          <a:lstStyle/>
          <a:p>
            <a:fld id="{D53EB0DA-441F-43AA-9459-D4503F1C1F4C}" type="datetimeFigureOut">
              <a:rPr lang="sl-SI" smtClean="0"/>
              <a:pPr/>
              <a:t>7. 12. 2017</a:t>
            </a:fld>
            <a:endParaRPr lang="sl-SI"/>
          </a:p>
        </p:txBody>
      </p:sp>
      <p:sp>
        <p:nvSpPr>
          <p:cNvPr id="18" name="Ograda številke diapozitiva 17"/>
          <p:cNvSpPr>
            <a:spLocks noGrp="1"/>
          </p:cNvSpPr>
          <p:nvPr>
            <p:ph type="sldNum" sz="quarter" idx="11"/>
          </p:nvPr>
        </p:nvSpPr>
        <p:spPr/>
        <p:txBody>
          <a:bodyPr rtlCol="0"/>
          <a:lstStyle/>
          <a:p>
            <a:fld id="{8473CD72-B28D-47D3-A9E5-BD81C24B1163}" type="slidenum">
              <a:rPr lang="sl-SI" smtClean="0"/>
              <a:pPr/>
              <a:t>‹#›</a:t>
            </a:fld>
            <a:endParaRPr lang="sl-SI"/>
          </a:p>
        </p:txBody>
      </p:sp>
      <p:sp>
        <p:nvSpPr>
          <p:cNvPr id="21" name="Ograda noge 20"/>
          <p:cNvSpPr>
            <a:spLocks noGrp="1"/>
          </p:cNvSpPr>
          <p:nvPr>
            <p:ph type="ftr" sz="quarter" idx="12"/>
          </p:nvPr>
        </p:nvSpPr>
        <p:spPr/>
        <p:txBody>
          <a:bodyPr rtlCol="0"/>
          <a:lstStyle/>
          <a:p>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aven konek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Ograda naslova 21"/>
          <p:cNvSpPr>
            <a:spLocks noGrp="1"/>
          </p:cNvSpPr>
          <p:nvPr>
            <p:ph type="title"/>
          </p:nvPr>
        </p:nvSpPr>
        <p:spPr>
          <a:xfrm>
            <a:off x="457200" y="274638"/>
            <a:ext cx="7467600" cy="1143000"/>
          </a:xfrm>
          <a:prstGeom prst="rect">
            <a:avLst/>
          </a:prstGeom>
        </p:spPr>
        <p:txBody>
          <a:bodyPr vert="horz" anchor="b">
            <a:normAutofit/>
          </a:bodyPr>
          <a:lstStyle/>
          <a:p>
            <a:r>
              <a:rPr kumimoji="0" lang="sl-SI"/>
              <a:t>Kliknite, če želite urediti slog naslova matrice</a:t>
            </a:r>
            <a:endParaRPr kumimoji="0" lang="en-US"/>
          </a:p>
        </p:txBody>
      </p:sp>
      <p:sp>
        <p:nvSpPr>
          <p:cNvPr id="13" name="Ograda besedila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sl-SI"/>
              <a:t>Kliknite, če želite urediti sloge besedila matrice</a:t>
            </a:r>
          </a:p>
          <a:p>
            <a:pPr lvl="1" eaLnBrk="1" latinLnBrk="0" hangingPunct="1"/>
            <a:r>
              <a:rPr kumimoji="0" lang="sl-SI"/>
              <a:t>Druga raven</a:t>
            </a:r>
          </a:p>
          <a:p>
            <a:pPr lvl="2" eaLnBrk="1" latinLnBrk="0" hangingPunct="1"/>
            <a:r>
              <a:rPr kumimoji="0" lang="sl-SI"/>
              <a:t>Tretja raven</a:t>
            </a:r>
          </a:p>
          <a:p>
            <a:pPr lvl="3" eaLnBrk="1" latinLnBrk="0" hangingPunct="1"/>
            <a:r>
              <a:rPr kumimoji="0" lang="sl-SI"/>
              <a:t>Četrta raven</a:t>
            </a:r>
          </a:p>
          <a:p>
            <a:pPr lvl="4" eaLnBrk="1" latinLnBrk="0" hangingPunct="1"/>
            <a:r>
              <a:rPr kumimoji="0" lang="sl-SI"/>
              <a:t>Peta raven</a:t>
            </a:r>
            <a:endParaRPr kumimoji="0" lang="en-US"/>
          </a:p>
        </p:txBody>
      </p:sp>
      <p:sp>
        <p:nvSpPr>
          <p:cNvPr id="14" name="Ograda datum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53EB0DA-441F-43AA-9459-D4503F1C1F4C}" type="datetimeFigureOut">
              <a:rPr lang="sl-SI" smtClean="0"/>
              <a:pPr/>
              <a:t>7. 12. 2017</a:t>
            </a:fld>
            <a:endParaRPr lang="sl-SI"/>
          </a:p>
        </p:txBody>
      </p:sp>
      <p:sp>
        <p:nvSpPr>
          <p:cNvPr id="3" name="Ograda no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sl-SI"/>
          </a:p>
        </p:txBody>
      </p:sp>
      <p:sp>
        <p:nvSpPr>
          <p:cNvPr id="7" name="Raven konek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aven konek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avokotni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aven konek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grada številke diapoz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473CD72-B28D-47D3-A9E5-BD81C24B1163}" type="slidenum">
              <a:rPr lang="sl-SI" smtClean="0"/>
              <a:pPr/>
              <a:t>‹#›</a:t>
            </a:fld>
            <a:endParaRPr lang="sl-SI"/>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1.xml"/><Relationship Id="rId6" Type="http://schemas.openxmlformats.org/officeDocument/2006/relationships/image" Target="cid:image001.jpg@01D32633.57D300B0"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si/url?sa=i&amp;rct=j&amp;q=&amp;esrc=s&amp;source=images&amp;cd=&amp;cad=rja&amp;uact=8&amp;ved=0ahUKEwjDmd_x8_LXAhWkDpoKHcM4AmgQjRwIBw&amp;url=http://www.artkonjedic.com/index.php/en/sculpture-eng/9-category-en-gb/40-art-craft-slovenia&amp;psig=AOvVaw1j9i1uGNBO31Om77vM4Xnu&amp;ust=151256446855493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763688" y="476672"/>
            <a:ext cx="7056784" cy="1368152"/>
          </a:xfrm>
        </p:spPr>
        <p:txBody>
          <a:bodyPr/>
          <a:lstStyle/>
          <a:p>
            <a:r>
              <a:rPr lang="sl-SI" dirty="0"/>
              <a:t>-</a:t>
            </a:r>
          </a:p>
        </p:txBody>
      </p:sp>
      <p:sp>
        <p:nvSpPr>
          <p:cNvPr id="3" name="Podnaslov 2"/>
          <p:cNvSpPr>
            <a:spLocks noGrp="1"/>
          </p:cNvSpPr>
          <p:nvPr>
            <p:ph type="subTitle" idx="1"/>
          </p:nvPr>
        </p:nvSpPr>
        <p:spPr>
          <a:xfrm>
            <a:off x="2286000" y="2420888"/>
            <a:ext cx="6172200" cy="2952328"/>
          </a:xfrm>
        </p:spPr>
        <p:txBody>
          <a:bodyPr/>
          <a:lstStyle/>
          <a:p>
            <a:pPr algn="ctr"/>
            <a:r>
              <a:rPr lang="sl-SI" sz="2800" dirty="0"/>
              <a:t>Pomen certifikata Art&amp;</a:t>
            </a:r>
            <a:r>
              <a:rPr lang="sl-SI" sz="2800" dirty="0" err="1"/>
              <a:t>Craft</a:t>
            </a:r>
            <a:r>
              <a:rPr lang="sl-SI" sz="2800" dirty="0"/>
              <a:t> SLO in sistema  ocenjevanja Komisije DUO na OZS</a:t>
            </a:r>
          </a:p>
          <a:p>
            <a:endParaRPr lang="sl-SI" dirty="0"/>
          </a:p>
        </p:txBody>
      </p:sp>
      <p:pic>
        <p:nvPicPr>
          <p:cNvPr id="6146"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3851920" y="4293096"/>
            <a:ext cx="2828925" cy="1857376"/>
          </a:xfrm>
          <a:prstGeom prst="rect">
            <a:avLst/>
          </a:prstGeom>
          <a:noFill/>
        </p:spPr>
      </p:pic>
      <p:pic>
        <p:nvPicPr>
          <p:cNvPr id="6" name="Slika 18" descr="F:\Users\Uporabnik\Documents\Primoz\RAZNO\Logotipi\Logo RC - KONČNI.jpg"/>
          <p:cNvPicPr>
            <a:picLocks noChangeAspect="1" noChangeArrowheads="1"/>
          </p:cNvPicPr>
          <p:nvPr/>
        </p:nvPicPr>
        <p:blipFill>
          <a:blip r:embed="rId4" cstate="print"/>
          <a:srcRect/>
          <a:stretch>
            <a:fillRect/>
          </a:stretch>
        </p:blipFill>
        <p:spPr bwMode="auto">
          <a:xfrm>
            <a:off x="3131840" y="1412776"/>
            <a:ext cx="1972842" cy="360040"/>
          </a:xfrm>
          <a:prstGeom prst="rect">
            <a:avLst/>
          </a:prstGeom>
          <a:noFill/>
          <a:ln w="9525">
            <a:noFill/>
            <a:miter lim="800000"/>
            <a:headEnd/>
            <a:tailEnd/>
          </a:ln>
        </p:spPr>
      </p:pic>
      <p:pic>
        <p:nvPicPr>
          <p:cNvPr id="7" name="Slika 3" descr="BARVNI LEZECI_40"/>
          <p:cNvPicPr>
            <a:picLocks noChangeAspect="1" noChangeArrowheads="1"/>
          </p:cNvPicPr>
          <p:nvPr/>
        </p:nvPicPr>
        <p:blipFill>
          <a:blip r:embed="rId5" r:link="rId6" cstate="print"/>
          <a:srcRect/>
          <a:stretch>
            <a:fillRect/>
          </a:stretch>
        </p:blipFill>
        <p:spPr bwMode="auto">
          <a:xfrm>
            <a:off x="5220072" y="1340768"/>
            <a:ext cx="1872208" cy="377426"/>
          </a:xfrm>
          <a:prstGeom prst="rect">
            <a:avLst/>
          </a:prstGeom>
          <a:noFill/>
          <a:ln w="9525">
            <a:noFill/>
            <a:miter lim="800000"/>
            <a:headEnd/>
            <a:tailEnd/>
          </a:ln>
        </p:spPr>
      </p:pic>
      <p:pic>
        <p:nvPicPr>
          <p:cNvPr id="8" name="Slika 2" descr="C:\Users\user\AppData\Local\Microsoft\Windows\INetCache\Content.Outlook\MHZ0WHMH\Logo_EKP_sklad_za_regionalni_razvoj_SLO_slogan.jpg"/>
          <p:cNvPicPr>
            <a:picLocks noChangeAspect="1" noChangeArrowheads="1"/>
          </p:cNvPicPr>
          <p:nvPr/>
        </p:nvPicPr>
        <p:blipFill>
          <a:blip r:embed="rId7" cstate="print"/>
          <a:srcRect/>
          <a:stretch>
            <a:fillRect/>
          </a:stretch>
        </p:blipFill>
        <p:spPr bwMode="auto">
          <a:xfrm>
            <a:off x="7092280" y="1083510"/>
            <a:ext cx="1719462" cy="834759"/>
          </a:xfrm>
          <a:prstGeom prst="rect">
            <a:avLst/>
          </a:prstGeom>
          <a:noFill/>
          <a:ln w="9525">
            <a:noFill/>
            <a:miter lim="800000"/>
            <a:headEnd/>
            <a:tailEnd/>
          </a:ln>
        </p:spPr>
      </p:pic>
      <p:pic>
        <p:nvPicPr>
          <p:cNvPr id="9" name="Slika 8">
            <a:extLst>
              <a:ext uri="{FF2B5EF4-FFF2-40B4-BE49-F238E27FC236}">
                <a16:creationId xmlns:a16="http://schemas.microsoft.com/office/drawing/2014/main" id="{85D3448C-D493-4BD3-9D9D-A6566036745A}"/>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90564" y="1159024"/>
            <a:ext cx="914400" cy="685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859216" cy="1642194"/>
          </a:xfrm>
        </p:spPr>
        <p:txBody>
          <a:bodyPr>
            <a:normAutofit/>
          </a:bodyPr>
          <a:lstStyle/>
          <a:p>
            <a:pPr algn="ctr"/>
            <a:r>
              <a:rPr lang="sl-SI" sz="3200" b="1" dirty="0">
                <a:latin typeface="Times New Roman" pitchFamily="18" charset="0"/>
                <a:cs typeface="Times New Roman" pitchFamily="18" charset="0"/>
              </a:rPr>
              <a:t>Merila za ocenjevanje izdelkov domače obrti</a:t>
            </a:r>
            <a:br>
              <a:rPr lang="sl-SI" dirty="0"/>
            </a:br>
            <a:endParaRPr lang="sl-SI" dirty="0"/>
          </a:p>
        </p:txBody>
      </p:sp>
      <p:sp>
        <p:nvSpPr>
          <p:cNvPr id="3" name="Ograda vsebine 2"/>
          <p:cNvSpPr>
            <a:spLocks noGrp="1"/>
          </p:cNvSpPr>
          <p:nvPr>
            <p:ph sz="quarter" idx="1"/>
          </p:nvPr>
        </p:nvSpPr>
        <p:spPr/>
        <p:txBody>
          <a:bodyPr>
            <a:normAutofit fontScale="62500" lnSpcReduction="20000"/>
          </a:bodyPr>
          <a:lstStyle/>
          <a:p>
            <a:pPr lvl="0"/>
            <a:r>
              <a:rPr lang="sl-SI" sz="2600" dirty="0">
                <a:latin typeface="Times New Roman" pitchFamily="18" charset="0"/>
                <a:cs typeface="Times New Roman" pitchFamily="18" charset="0"/>
              </a:rPr>
              <a:t>Merilo kakovosti (ocenjuje se celovita kakovost izdelka in ne le tehnološka).</a:t>
            </a:r>
          </a:p>
          <a:p>
            <a:pPr lvl="0"/>
            <a:r>
              <a:rPr lang="sl-SI" sz="2600" dirty="0">
                <a:latin typeface="Times New Roman" pitchFamily="18" charset="0"/>
                <a:cs typeface="Times New Roman" pitchFamily="18" charset="0"/>
              </a:rPr>
              <a:t>Merilo tehnološkega procesa ali izdelave (v poštev pridejo najrazličnejše oblike ročne izdelave, pa tudi uporaba sodobnega orodja in priprav)</a:t>
            </a:r>
          </a:p>
          <a:p>
            <a:pPr lvl="0"/>
            <a:r>
              <a:rPr lang="sl-SI" sz="2600" dirty="0">
                <a:latin typeface="Times New Roman" pitchFamily="18" charset="0"/>
                <a:cs typeface="Times New Roman" pitchFamily="18" charset="0"/>
              </a:rPr>
              <a:t>Merilo gradiva ali materiala (upoštevajo se domača gradiva, </a:t>
            </a:r>
            <a:r>
              <a:rPr lang="sl-SI" sz="2600" dirty="0" err="1">
                <a:latin typeface="Times New Roman" pitchFamily="18" charset="0"/>
                <a:cs typeface="Times New Roman" pitchFamily="18" charset="0"/>
              </a:rPr>
              <a:t>gradiva</a:t>
            </a:r>
            <a:r>
              <a:rPr lang="sl-SI" sz="2600" dirty="0">
                <a:latin typeface="Times New Roman" pitchFamily="18" charset="0"/>
                <a:cs typeface="Times New Roman" pitchFamily="18" charset="0"/>
              </a:rPr>
              <a:t> lokalnih okolij; pri izdelkih, ki so posledica vpliva iz tujine, se upošteva tudi nova gradiva). </a:t>
            </a:r>
          </a:p>
          <a:p>
            <a:pPr lvl="0"/>
            <a:r>
              <a:rPr lang="sl-SI" sz="2600" dirty="0">
                <a:latin typeface="Times New Roman" pitchFamily="18" charset="0"/>
                <a:cs typeface="Times New Roman" pitchFamily="18" charset="0"/>
              </a:rPr>
              <a:t>Merilo kulturne dediščine (komisija posebej pozitivno obravnava izdelke in dejavnosti, ki pomenijo prenos in nadaljevanje dediščine).</a:t>
            </a:r>
          </a:p>
          <a:p>
            <a:pPr lvl="0"/>
            <a:r>
              <a:rPr lang="sl-SI" sz="2600" dirty="0">
                <a:latin typeface="Times New Roman" pitchFamily="18" charset="0"/>
                <a:cs typeface="Times New Roman" pitchFamily="18" charset="0"/>
              </a:rPr>
              <a:t>Merilo celovitosti izdelka (pri tem se upošteva njegova celovita pojavnost in opremljenost).</a:t>
            </a:r>
          </a:p>
          <a:p>
            <a:pPr lvl="0"/>
            <a:r>
              <a:rPr lang="sl-SI" sz="2600" dirty="0">
                <a:latin typeface="Times New Roman" pitchFamily="18" charset="0"/>
                <a:cs typeface="Times New Roman" pitchFamily="18" charset="0"/>
              </a:rPr>
              <a:t>Merilo </a:t>
            </a:r>
            <a:r>
              <a:rPr lang="sl-SI" sz="2600" dirty="0" err="1">
                <a:latin typeface="Times New Roman" pitchFamily="18" charset="0"/>
                <a:cs typeface="Times New Roman" pitchFamily="18" charset="0"/>
              </a:rPr>
              <a:t>aplikativnosti</a:t>
            </a:r>
            <a:r>
              <a:rPr lang="sl-SI" sz="2600" dirty="0">
                <a:latin typeface="Times New Roman" pitchFamily="18" charset="0"/>
                <a:cs typeface="Times New Roman" pitchFamily="18" charset="0"/>
              </a:rPr>
              <a:t> izdelka (gre za opazovanje novih funkcionalnih povezav, ki so času in časom primerne).</a:t>
            </a:r>
          </a:p>
          <a:p>
            <a:pPr lvl="0"/>
            <a:r>
              <a:rPr lang="sl-SI" sz="2600" dirty="0">
                <a:latin typeface="Times New Roman" pitchFamily="18" charset="0"/>
                <a:cs typeface="Times New Roman" pitchFamily="18" charset="0"/>
              </a:rPr>
              <a:t>Merilo vzgojnih in izobraževalnih sestavin (izdelka).</a:t>
            </a:r>
          </a:p>
          <a:p>
            <a:pPr lvl="0"/>
            <a:r>
              <a:rPr lang="sl-SI" sz="2600" dirty="0">
                <a:latin typeface="Times New Roman" pitchFamily="18" charset="0"/>
                <a:cs typeface="Times New Roman" pitchFamily="18" charset="0"/>
              </a:rPr>
              <a:t>Merilo ekonomske vrednosti (to merilo se upošteva bolj posredno, saj je vprašanje vsakega izdelovalca posebej, kako bo poskrbel za trženje svojega izdelka).</a:t>
            </a:r>
          </a:p>
          <a:p>
            <a:pPr lvl="0"/>
            <a:r>
              <a:rPr lang="sl-SI" sz="2600" dirty="0">
                <a:latin typeface="Times New Roman" pitchFamily="18" charset="0"/>
                <a:cs typeface="Times New Roman" pitchFamily="18" charset="0"/>
              </a:rPr>
              <a:t>Merilo trženja (komisija upošteva celovito opremljenost izdelka za tržišče).</a:t>
            </a:r>
          </a:p>
          <a:p>
            <a:pPr lvl="0"/>
            <a:r>
              <a:rPr lang="sl-SI" sz="2600" dirty="0">
                <a:latin typeface="Times New Roman" pitchFamily="18" charset="0"/>
                <a:cs typeface="Times New Roman" pitchFamily="18" charset="0"/>
              </a:rPr>
              <a:t>Merilo kraja ali območja (upošteva se razne lokalne tipike, nadaljevanje obrtnega izročila, razvijanje obrtnih centrov ipd.).</a:t>
            </a:r>
          </a:p>
          <a:p>
            <a:pPr lvl="0"/>
            <a:r>
              <a:rPr lang="sl-SI" sz="2600" dirty="0">
                <a:latin typeface="Times New Roman" pitchFamily="18" charset="0"/>
                <a:cs typeface="Times New Roman" pitchFamily="18" charset="0"/>
              </a:rPr>
              <a:t>Merilo števila izdelkov (razmerje med unikati in malimi serijami, kar je seveda odvisno od primera do primera; za replike s certifikati strokovnih ustanov se upošteva najbolj splošno mednarodno pravilo 99 izvodov v seriji).</a:t>
            </a:r>
          </a:p>
          <a:p>
            <a:pPr>
              <a:buNone/>
            </a:pPr>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7740352" y="4941168"/>
            <a:ext cx="1025402" cy="67324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1642194"/>
          </a:xfrm>
        </p:spPr>
        <p:txBody>
          <a:bodyPr>
            <a:normAutofit/>
          </a:bodyPr>
          <a:lstStyle/>
          <a:p>
            <a:pPr algn="ctr"/>
            <a:r>
              <a:rPr lang="sl-SI" sz="3200" b="1" dirty="0">
                <a:latin typeface="Times New Roman" pitchFamily="18" charset="0"/>
                <a:cs typeface="Times New Roman" pitchFamily="18" charset="0"/>
              </a:rPr>
              <a:t>Merila za ocenjevanje izdelkov umetnostnih obrti</a:t>
            </a:r>
            <a:br>
              <a:rPr lang="sl-SI" b="1" dirty="0"/>
            </a:br>
            <a:endParaRPr lang="sl-SI" dirty="0"/>
          </a:p>
        </p:txBody>
      </p:sp>
      <p:sp>
        <p:nvSpPr>
          <p:cNvPr id="3" name="Ograda vsebine 2"/>
          <p:cNvSpPr>
            <a:spLocks noGrp="1"/>
          </p:cNvSpPr>
          <p:nvPr>
            <p:ph sz="quarter" idx="1"/>
          </p:nvPr>
        </p:nvSpPr>
        <p:spPr/>
        <p:txBody>
          <a:bodyPr>
            <a:normAutofit fontScale="25000" lnSpcReduction="20000"/>
          </a:bodyPr>
          <a:lstStyle/>
          <a:p>
            <a:pPr>
              <a:buNone/>
            </a:pPr>
            <a:r>
              <a:rPr lang="sl-SI" dirty="0"/>
              <a:t> </a:t>
            </a:r>
          </a:p>
          <a:p>
            <a:pPr lvl="0"/>
            <a:r>
              <a:rPr lang="sl-SI" sz="6400" dirty="0">
                <a:latin typeface="Times New Roman" pitchFamily="18" charset="0"/>
                <a:cs typeface="Times New Roman" pitchFamily="18" charset="0"/>
              </a:rPr>
              <a:t>Merilo kakovosti (pri več merilih za umetnostne obrti se upošteva predvsem individualnost izdelovalca, torej avtorstvo).</a:t>
            </a:r>
          </a:p>
          <a:p>
            <a:pPr lvl="0"/>
            <a:r>
              <a:rPr lang="sl-SI" sz="6400" dirty="0">
                <a:latin typeface="Times New Roman" pitchFamily="18" charset="0"/>
                <a:cs typeface="Times New Roman" pitchFamily="18" charset="0"/>
              </a:rPr>
              <a:t>Merilo tehnološkega procesa (tukaj je paleta izredno široka, saj vključuje vse izrazne možnosti na bogatem področju umetnostnih obrti).</a:t>
            </a:r>
          </a:p>
          <a:p>
            <a:pPr lvl="0"/>
            <a:r>
              <a:rPr lang="sl-SI" sz="6400" dirty="0">
                <a:latin typeface="Times New Roman" pitchFamily="18" charset="0"/>
                <a:cs typeface="Times New Roman" pitchFamily="18" charset="0"/>
              </a:rPr>
              <a:t>Merilo oblikovalskega izročila (pride v poštev pri replikah in tudi kot sestavina za vrednotenje sodobnih, avtorsko oblikovanih izdelkov).</a:t>
            </a:r>
          </a:p>
          <a:p>
            <a:pPr lvl="0"/>
            <a:r>
              <a:rPr lang="sl-SI" sz="6400" dirty="0">
                <a:latin typeface="Times New Roman" pitchFamily="18" charset="0"/>
                <a:cs typeface="Times New Roman" pitchFamily="18" charset="0"/>
              </a:rPr>
              <a:t>Merilo likovno estetskih, umetniških oz. oblikovalskih (avtorskih) sestavin (zelo pomembno merilo, zanj ima komisija zelo stroge kriterije, zlasti še nekaterih ustvarjalnih področjih – npr. ročno poslikavanje svilenih izdelkov). </a:t>
            </a:r>
          </a:p>
          <a:p>
            <a:pPr lvl="0"/>
            <a:r>
              <a:rPr lang="sl-SI" sz="6400" dirty="0">
                <a:latin typeface="Times New Roman" pitchFamily="18" charset="0"/>
                <a:cs typeface="Times New Roman" pitchFamily="18" charset="0"/>
              </a:rPr>
              <a:t>Merilo gradiva (zelo široko, glede na možnosti, ki jih ponuja sodobni čas). </a:t>
            </a:r>
          </a:p>
          <a:p>
            <a:pPr lvl="0"/>
            <a:r>
              <a:rPr lang="sl-SI" sz="6400" dirty="0">
                <a:latin typeface="Times New Roman" pitchFamily="18" charset="0"/>
                <a:cs typeface="Times New Roman" pitchFamily="18" charset="0"/>
              </a:rPr>
              <a:t>Merilo dediščine (prihaja v poštev pri replikah).</a:t>
            </a:r>
          </a:p>
          <a:p>
            <a:pPr lvl="0"/>
            <a:r>
              <a:rPr lang="sl-SI" sz="6400" dirty="0">
                <a:latin typeface="Times New Roman" pitchFamily="18" charset="0"/>
                <a:cs typeface="Times New Roman" pitchFamily="18" charset="0"/>
              </a:rPr>
              <a:t>Merilo celovitosti izdelka (njegova celovita oprema in </a:t>
            </a:r>
            <a:r>
              <a:rPr lang="sl-SI" sz="6400" dirty="0" err="1">
                <a:latin typeface="Times New Roman" pitchFamily="18" charset="0"/>
                <a:cs typeface="Times New Roman" pitchFamily="18" charset="0"/>
              </a:rPr>
              <a:t>izgled</a:t>
            </a:r>
            <a:r>
              <a:rPr lang="sl-SI" sz="6400" dirty="0">
                <a:latin typeface="Times New Roman" pitchFamily="18" charset="0"/>
                <a:cs typeface="Times New Roman" pitchFamily="18" charset="0"/>
              </a:rPr>
              <a:t>).</a:t>
            </a:r>
          </a:p>
          <a:p>
            <a:pPr lvl="0"/>
            <a:r>
              <a:rPr lang="sl-SI" sz="6400" dirty="0">
                <a:latin typeface="Times New Roman" pitchFamily="18" charset="0"/>
                <a:cs typeface="Times New Roman" pitchFamily="18" charset="0"/>
              </a:rPr>
              <a:t>Merilo </a:t>
            </a:r>
            <a:r>
              <a:rPr lang="sl-SI" sz="6400" dirty="0" err="1">
                <a:latin typeface="Times New Roman" pitchFamily="18" charset="0"/>
                <a:cs typeface="Times New Roman" pitchFamily="18" charset="0"/>
              </a:rPr>
              <a:t>aplikativnosti</a:t>
            </a:r>
            <a:r>
              <a:rPr lang="sl-SI" sz="6400" dirty="0">
                <a:latin typeface="Times New Roman" pitchFamily="18" charset="0"/>
                <a:cs typeface="Times New Roman" pitchFamily="18" charset="0"/>
              </a:rPr>
              <a:t> izdelka (upoštevajo se aplikativne možnosti, razmerje med zgolj dekorativnostjo in možnostmi uporabnosti).</a:t>
            </a:r>
          </a:p>
          <a:p>
            <a:pPr lvl="0"/>
            <a:r>
              <a:rPr lang="sl-SI" sz="6400" dirty="0">
                <a:latin typeface="Times New Roman" pitchFamily="18" charset="0"/>
                <a:cs typeface="Times New Roman" pitchFamily="18" charset="0"/>
              </a:rPr>
              <a:t>Merilo vzgojnih in izobraževalnih sestavin.</a:t>
            </a:r>
          </a:p>
          <a:p>
            <a:pPr lvl="0"/>
            <a:r>
              <a:rPr lang="sl-SI" sz="6400" dirty="0">
                <a:latin typeface="Times New Roman" pitchFamily="18" charset="0"/>
                <a:cs typeface="Times New Roman" pitchFamily="18" charset="0"/>
              </a:rPr>
              <a:t>Merilo ekonomskih vrednosti.</a:t>
            </a:r>
          </a:p>
          <a:p>
            <a:pPr lvl="0"/>
            <a:r>
              <a:rPr lang="sl-SI" sz="6400" dirty="0">
                <a:latin typeface="Times New Roman" pitchFamily="18" charset="0"/>
                <a:cs typeface="Times New Roman" pitchFamily="18" charset="0"/>
              </a:rPr>
              <a:t>Tržno merilo.</a:t>
            </a:r>
          </a:p>
          <a:p>
            <a:pPr lvl="0"/>
            <a:r>
              <a:rPr lang="sl-SI" sz="6400" dirty="0">
                <a:latin typeface="Times New Roman" pitchFamily="18" charset="0"/>
                <a:cs typeface="Times New Roman" pitchFamily="18" charset="0"/>
              </a:rPr>
              <a:t>Merilo števila izdelkov (razmerje med avtorskimi stvaritvami unikati in malimi serijami; pri serijah in replikah se upošteva zgornja meja 99).</a:t>
            </a:r>
          </a:p>
          <a:p>
            <a:pPr>
              <a:buNone/>
            </a:pPr>
            <a:r>
              <a:rPr lang="sl-SI" sz="4000" dirty="0">
                <a:latin typeface="Times New Roman" pitchFamily="18" charset="0"/>
                <a:cs typeface="Times New Roman" pitchFamily="18" charset="0"/>
              </a:rPr>
              <a:t> </a:t>
            </a:r>
          </a:p>
          <a:p>
            <a:endParaRPr lang="sl-SI" dirty="0"/>
          </a:p>
          <a:p>
            <a:pPr>
              <a:buNone/>
            </a:pPr>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7452320" y="4869160"/>
            <a:ext cx="1244749" cy="81726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1426170"/>
          </a:xfrm>
        </p:spPr>
        <p:txBody>
          <a:bodyPr>
            <a:normAutofit fontScale="90000"/>
          </a:bodyPr>
          <a:lstStyle/>
          <a:p>
            <a:pPr algn="ctr"/>
            <a:r>
              <a:rPr lang="sl-SI" sz="3600" b="1" dirty="0">
                <a:latin typeface="Times New Roman" pitchFamily="18" charset="0"/>
                <a:cs typeface="Times New Roman" pitchFamily="18" charset="0"/>
              </a:rPr>
              <a:t>Seznam dejavnosti, ki sodijo v okvire domače oziroma umetnostne obrti</a:t>
            </a:r>
            <a:br>
              <a:rPr lang="sl-SI" dirty="0"/>
            </a:br>
            <a:endParaRPr lang="sl-SI" dirty="0"/>
          </a:p>
        </p:txBody>
      </p:sp>
      <p:sp>
        <p:nvSpPr>
          <p:cNvPr id="3" name="Ograda vsebine 2"/>
          <p:cNvSpPr>
            <a:spLocks noGrp="1"/>
          </p:cNvSpPr>
          <p:nvPr>
            <p:ph sz="quarter" idx="1"/>
          </p:nvPr>
        </p:nvSpPr>
        <p:spPr/>
        <p:txBody>
          <a:bodyPr>
            <a:normAutofit fontScale="47500" lnSpcReduction="20000"/>
          </a:bodyPr>
          <a:lstStyle/>
          <a:p>
            <a:pPr lvl="0"/>
            <a:r>
              <a:rPr lang="sl-SI" sz="2900" b="1" dirty="0">
                <a:latin typeface="Times New Roman" pitchFamily="18" charset="0"/>
                <a:cs typeface="Times New Roman" pitchFamily="18" charset="0"/>
              </a:rPr>
              <a:t>Lončarstvo (le ročno, na kolovratu ali drugih ročnih tehnikah, tradicionalno in sodobno).</a:t>
            </a:r>
            <a:endParaRPr lang="sl-SI" sz="2900" dirty="0">
              <a:latin typeface="Times New Roman" pitchFamily="18" charset="0"/>
              <a:cs typeface="Times New Roman" pitchFamily="18" charset="0"/>
            </a:endParaRPr>
          </a:p>
          <a:p>
            <a:pPr lvl="0"/>
            <a:r>
              <a:rPr lang="sl-SI" sz="2900" dirty="0">
                <a:latin typeface="Times New Roman" pitchFamily="18" charset="0"/>
                <a:cs typeface="Times New Roman" pitchFamily="18" charset="0"/>
              </a:rPr>
              <a:t>Oblikovanje keramike (sodobno unikatno keramično oblikovanje v celi paleti tehnik, od raku do porcelana; izdelki najrazličnejših dekorativnih namenov, od nakita do vaz, posod itd).</a:t>
            </a:r>
          </a:p>
          <a:p>
            <a:pPr lvl="0"/>
            <a:r>
              <a:rPr lang="sl-SI" sz="2900" dirty="0">
                <a:latin typeface="Times New Roman" pitchFamily="18" charset="0"/>
                <a:cs typeface="Times New Roman" pitchFamily="18" charset="0"/>
              </a:rPr>
              <a:t>Pletarstvo (najrazličnejše vrste šibja, ki raste na Slovenskem; nadalje pletenje iz koruznega ličja, oblancev/butarice in drug okras iz </a:t>
            </a:r>
            <a:r>
              <a:rPr lang="sl-SI" sz="2900" dirty="0" err="1">
                <a:latin typeface="Times New Roman" pitchFamily="18" charset="0"/>
                <a:cs typeface="Times New Roman" pitchFamily="18" charset="0"/>
              </a:rPr>
              <a:t>oblanja</a:t>
            </a:r>
            <a:r>
              <a:rPr lang="sl-SI" sz="2900" dirty="0">
                <a:latin typeface="Times New Roman" pitchFamily="18" charset="0"/>
                <a:cs typeface="Times New Roman" pitchFamily="18" charset="0"/>
              </a:rPr>
              <a:t>/ in drugih za pletarstvo primernih gradiv, vendar le tistih, ki so produkt domačih naravnih okolij).</a:t>
            </a:r>
          </a:p>
          <a:p>
            <a:pPr lvl="0"/>
            <a:r>
              <a:rPr lang="sl-SI" sz="2900" dirty="0">
                <a:latin typeface="Times New Roman" pitchFamily="18" charset="0"/>
                <a:cs typeface="Times New Roman" pitchFamily="18" charset="0"/>
              </a:rPr>
              <a:t>Tkalstvo (tradicionalno in sodobno, na ročnih lesenih vodoravnih ali navpičnih statvah, tudi tkanje unikatnih tkanih izdelkov s sodobnimi orodji).</a:t>
            </a:r>
          </a:p>
          <a:p>
            <a:pPr lvl="0"/>
            <a:r>
              <a:rPr lang="sl-SI" sz="2900" dirty="0">
                <a:latin typeface="Times New Roman" pitchFamily="18" charset="0"/>
                <a:cs typeface="Times New Roman" pitchFamily="18" charset="0"/>
              </a:rPr>
              <a:t>Izdelovanje krpank (vendar samo unikatni primerki, torej umetniške krpanke).</a:t>
            </a:r>
          </a:p>
          <a:p>
            <a:pPr lvl="0"/>
            <a:r>
              <a:rPr lang="sl-SI" sz="2900" dirty="0">
                <a:latin typeface="Times New Roman" pitchFamily="18" charset="0"/>
                <a:cs typeface="Times New Roman" pitchFamily="18" charset="0"/>
              </a:rPr>
              <a:t>Ročno pletenje (v poštev pridejo samo unikatni primeri, torej avtorsko unikatno pletenje in posamezni primeri tovrstnih domačih obrti, ki se nadaljujejo iz preteklosti, npr. ročno domače pletenje volnenih nogavic).</a:t>
            </a:r>
          </a:p>
          <a:p>
            <a:pPr lvl="0"/>
            <a:r>
              <a:rPr lang="sl-SI" sz="2900" dirty="0">
                <a:latin typeface="Times New Roman" pitchFamily="18" charset="0"/>
                <a:cs typeface="Times New Roman" pitchFamily="18" charset="0"/>
              </a:rPr>
              <a:t>Izdelovanje kvačkanih vezenin (prtiči, razni modni unikatni dodatki).</a:t>
            </a:r>
          </a:p>
          <a:p>
            <a:pPr lvl="0"/>
            <a:r>
              <a:rPr lang="sl-SI" sz="2900" dirty="0">
                <a:latin typeface="Times New Roman" pitchFamily="18" charset="0"/>
                <a:cs typeface="Times New Roman" pitchFamily="18" charset="0"/>
              </a:rPr>
              <a:t>Domača suhorobarska galanterija in nadaljevanje stare suhorobarske dediščine. </a:t>
            </a:r>
          </a:p>
          <a:p>
            <a:pPr lvl="0"/>
            <a:r>
              <a:rPr lang="sl-SI" sz="2900" dirty="0">
                <a:latin typeface="Times New Roman" pitchFamily="18" charset="0"/>
                <a:cs typeface="Times New Roman" pitchFamily="18" charset="0"/>
              </a:rPr>
              <a:t>Medičarstvo (izdelovanje unikatnih dekorativnih figuralnih medenjakov, </a:t>
            </a:r>
            <a:r>
              <a:rPr lang="sl-SI" sz="2900" dirty="0" err="1">
                <a:latin typeface="Times New Roman" pitchFamily="18" charset="0"/>
                <a:cs typeface="Times New Roman" pitchFamily="18" charset="0"/>
              </a:rPr>
              <a:t>lecta</a:t>
            </a:r>
            <a:r>
              <a:rPr lang="sl-SI" sz="2900" dirty="0">
                <a:latin typeface="Times New Roman" pitchFamily="18" charset="0"/>
                <a:cs typeface="Times New Roman" pitchFamily="18" charset="0"/>
              </a:rPr>
              <a:t>, malih in dražgoških kruhkov).</a:t>
            </a:r>
          </a:p>
          <a:p>
            <a:pPr lvl="0"/>
            <a:r>
              <a:rPr lang="sl-SI" sz="2900" dirty="0">
                <a:latin typeface="Times New Roman" pitchFamily="18" charset="0"/>
                <a:cs typeface="Times New Roman" pitchFamily="18" charset="0"/>
              </a:rPr>
              <a:t>Svečarstvo (nadaljevanje starega klasičnega svečarstva, uporaba naravnih gradiv).</a:t>
            </a:r>
          </a:p>
          <a:p>
            <a:pPr lvl="0"/>
            <a:r>
              <a:rPr lang="sl-SI" sz="2900" dirty="0">
                <a:latin typeface="Times New Roman" pitchFamily="18" charset="0"/>
                <a:cs typeface="Times New Roman" pitchFamily="18" charset="0"/>
              </a:rPr>
              <a:t>Sodobno unikatno oblikovanje (</a:t>
            </a:r>
            <a:r>
              <a:rPr lang="sl-SI" sz="2900" dirty="0" err="1">
                <a:latin typeface="Times New Roman" pitchFamily="18" charset="0"/>
                <a:cs typeface="Times New Roman" pitchFamily="18" charset="0"/>
              </a:rPr>
              <a:t>design</a:t>
            </a:r>
            <a:r>
              <a:rPr lang="sl-SI" sz="2900" dirty="0">
                <a:latin typeface="Times New Roman" pitchFamily="18" charset="0"/>
                <a:cs typeface="Times New Roman" pitchFamily="18" charset="0"/>
              </a:rPr>
              <a:t>) iz usnja in usnjenih delov (naravno in umetno usnje, razne kombinacije, vendar le unikati).</a:t>
            </a:r>
          </a:p>
          <a:p>
            <a:pPr lvl="0"/>
            <a:r>
              <a:rPr lang="sl-SI" sz="2900" dirty="0">
                <a:latin typeface="Times New Roman" pitchFamily="18" charset="0"/>
                <a:cs typeface="Times New Roman" pitchFamily="18" charset="0"/>
              </a:rPr>
              <a:t>Sedlarstvo (ročno izdelovanje konjskih sedel in komatov z okrasnim jermenjem).</a:t>
            </a:r>
          </a:p>
          <a:p>
            <a:pPr lvl="0"/>
            <a:r>
              <a:rPr lang="sl-SI" sz="2900" dirty="0" err="1">
                <a:latin typeface="Times New Roman" pitchFamily="18" charset="0"/>
                <a:cs typeface="Times New Roman" pitchFamily="18" charset="0"/>
              </a:rPr>
              <a:t>Coklarstvo</a:t>
            </a:r>
            <a:r>
              <a:rPr lang="sl-SI" sz="2900" dirty="0">
                <a:latin typeface="Times New Roman" pitchFamily="18" charset="0"/>
                <a:cs typeface="Times New Roman" pitchFamily="18" charset="0"/>
              </a:rPr>
              <a:t> (izdelovanje replik lesenih cokel, ki jih hranijo naši muzeji in zbirke).</a:t>
            </a:r>
          </a:p>
          <a:p>
            <a:pPr>
              <a:buNone/>
            </a:pPr>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6876256" y="5517232"/>
            <a:ext cx="1244749" cy="81726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1426170"/>
          </a:xfrm>
        </p:spPr>
        <p:txBody>
          <a:bodyPr>
            <a:noAutofit/>
          </a:bodyPr>
          <a:lstStyle/>
          <a:p>
            <a:pPr algn="ctr"/>
            <a:r>
              <a:rPr lang="sl-SI" sz="3200" b="1" dirty="0">
                <a:latin typeface="Times New Roman" pitchFamily="18" charset="0"/>
                <a:cs typeface="Times New Roman" pitchFamily="18" charset="0"/>
              </a:rPr>
              <a:t>Seznam dejavnosti, ki sodijo v okvire domače oziroma umetnostne obrti</a:t>
            </a:r>
            <a:br>
              <a:rPr lang="sl-SI" sz="3200" dirty="0">
                <a:latin typeface="Times New Roman" pitchFamily="18" charset="0"/>
                <a:cs typeface="Times New Roman" pitchFamily="18" charset="0"/>
              </a:rPr>
            </a:br>
            <a:endParaRPr lang="sl-SI" sz="3200" dirty="0">
              <a:latin typeface="Times New Roman" pitchFamily="18" charset="0"/>
              <a:cs typeface="Times New Roman" pitchFamily="18" charset="0"/>
            </a:endParaRPr>
          </a:p>
        </p:txBody>
      </p:sp>
      <p:sp>
        <p:nvSpPr>
          <p:cNvPr id="3" name="Ograda vsebine 2"/>
          <p:cNvSpPr>
            <a:spLocks noGrp="1"/>
          </p:cNvSpPr>
          <p:nvPr>
            <p:ph sz="quarter" idx="1"/>
          </p:nvPr>
        </p:nvSpPr>
        <p:spPr/>
        <p:txBody>
          <a:bodyPr>
            <a:normAutofit fontScale="25000" lnSpcReduction="20000"/>
          </a:bodyPr>
          <a:lstStyle/>
          <a:p>
            <a:pPr lvl="0"/>
            <a:r>
              <a:rPr lang="sl-SI" sz="5600" dirty="0">
                <a:latin typeface="Times New Roman" pitchFamily="18" charset="0"/>
                <a:cs typeface="Times New Roman" pitchFamily="18" charset="0"/>
              </a:rPr>
              <a:t>Umetnostno kovaštvo (unikatno kovani, tradicionalno in sodobno oblikovani kovaški izdelki; tudi replike dediščine in kovaštvo za potrebe obnavljanja spomenikov naše dediščine).</a:t>
            </a:r>
          </a:p>
          <a:p>
            <a:pPr lvl="0"/>
            <a:r>
              <a:rPr lang="sl-SI" sz="5600" dirty="0">
                <a:latin typeface="Times New Roman" pitchFamily="18" charset="0"/>
                <a:cs typeface="Times New Roman" pitchFamily="18" charset="0"/>
              </a:rPr>
              <a:t>Domače tesarstvo (izdelovanje lesenih preš za grozdje-tradicionalnih, ne sodobnih, kozolcev, tesarski detajli za potrebe ohranjanja spomenikov kulturne dediščine ali t.i. tesarsko restavratorstvo, izdelovanje tesarskih replik).</a:t>
            </a:r>
          </a:p>
          <a:p>
            <a:pPr lvl="0"/>
            <a:r>
              <a:rPr lang="sl-SI" sz="5600" dirty="0">
                <a:latin typeface="Times New Roman" pitchFamily="18" charset="0"/>
                <a:cs typeface="Times New Roman" pitchFamily="18" charset="0"/>
              </a:rPr>
              <a:t>Domače mizarstvo (izdelovanje mizarskih replik dediščine, mizarsko restavratorstvo, izdelovanje raznih domačih mizarskih izdelkov).</a:t>
            </a:r>
          </a:p>
          <a:p>
            <a:pPr lvl="0"/>
            <a:r>
              <a:rPr lang="sl-SI" sz="5600" dirty="0">
                <a:latin typeface="Times New Roman" pitchFamily="18" charset="0"/>
                <a:cs typeface="Times New Roman" pitchFamily="18" charset="0"/>
              </a:rPr>
              <a:t>Rezbarstvo (izključno le ročno rezbarstvo, brez uporabe mehaničnih strojnih orodij, rezbarstvo kot del restavratorstva in izdelovanje rezbarskih replik).</a:t>
            </a:r>
          </a:p>
          <a:p>
            <a:pPr lvl="0"/>
            <a:r>
              <a:rPr lang="sl-SI" sz="5600" dirty="0">
                <a:latin typeface="Times New Roman" pitchFamily="18" charset="0"/>
                <a:cs typeface="Times New Roman" pitchFamily="18" charset="0"/>
              </a:rPr>
              <a:t>Izdelovanje intarzij (lesne, slamnate, kovinske kamnite intarzije, vendar izključno  unikatne ali za potrebe ohranjanja dediščine – restavratorstvo).</a:t>
            </a:r>
          </a:p>
          <a:p>
            <a:pPr lvl="0"/>
            <a:r>
              <a:rPr lang="sl-SI" sz="5600" dirty="0">
                <a:latin typeface="Times New Roman" pitchFamily="18" charset="0"/>
                <a:cs typeface="Times New Roman" pitchFamily="18" charset="0"/>
              </a:rPr>
              <a:t>Sodarstvo (domače ročno sodarstvo, kot ena najstarejših panog domačih obrti na Slovenskem).</a:t>
            </a:r>
          </a:p>
          <a:p>
            <a:pPr lvl="0"/>
            <a:r>
              <a:rPr lang="sl-SI" sz="5600" dirty="0">
                <a:latin typeface="Times New Roman" pitchFamily="18" charset="0"/>
                <a:cs typeface="Times New Roman" pitchFamily="18" charset="0"/>
              </a:rPr>
              <a:t>Kolarstvo (izdelovanje lesenih koles za vozove, delov vozov in vozov v celoti – kmečkih in kočij).</a:t>
            </a:r>
          </a:p>
          <a:p>
            <a:pPr lvl="0"/>
            <a:r>
              <a:rPr lang="sl-SI" sz="5600" dirty="0">
                <a:latin typeface="Times New Roman" pitchFamily="18" charset="0"/>
                <a:cs typeface="Times New Roman" pitchFamily="18" charset="0"/>
              </a:rPr>
              <a:t>Izdelovanje klekljanih čipk (ime klekljane čipke pove, da gre lahko le za unikatne ročno izdelane izdelke).</a:t>
            </a:r>
          </a:p>
          <a:p>
            <a:pPr lvl="0"/>
            <a:r>
              <a:rPr lang="sl-SI" sz="5600" dirty="0">
                <a:latin typeface="Times New Roman" pitchFamily="18" charset="0"/>
                <a:cs typeface="Times New Roman" pitchFamily="18" charset="0"/>
              </a:rPr>
              <a:t>Izdelovanje vezenin (razne veziljske tehnologije, npr. križni vbod, </a:t>
            </a:r>
            <a:r>
              <a:rPr lang="sl-SI" sz="5600" dirty="0" err="1">
                <a:latin typeface="Times New Roman" pitchFamily="18" charset="0"/>
                <a:cs typeface="Times New Roman" pitchFamily="18" charset="0"/>
              </a:rPr>
              <a:t>rišelje</a:t>
            </a:r>
            <a:r>
              <a:rPr lang="sl-SI" sz="5600" dirty="0">
                <a:latin typeface="Times New Roman" pitchFamily="18" charset="0"/>
                <a:cs typeface="Times New Roman" pitchFamily="18" charset="0"/>
              </a:rPr>
              <a:t> itd.).</a:t>
            </a:r>
          </a:p>
          <a:p>
            <a:pPr lvl="0"/>
            <a:r>
              <a:rPr lang="sl-SI" sz="5600" dirty="0" err="1">
                <a:latin typeface="Times New Roman" pitchFamily="18" charset="0"/>
                <a:cs typeface="Times New Roman" pitchFamily="18" charset="0"/>
              </a:rPr>
              <a:t>Piparstvo</a:t>
            </a:r>
            <a:r>
              <a:rPr lang="sl-SI" sz="5600" dirty="0">
                <a:latin typeface="Times New Roman" pitchFamily="18" charset="0"/>
                <a:cs typeface="Times New Roman" pitchFamily="18" charset="0"/>
              </a:rPr>
              <a:t> (ponovitve zgodovinskega spomina – značilne pipe z </a:t>
            </a:r>
            <a:r>
              <a:rPr lang="sl-SI" sz="5600" dirty="0" err="1">
                <a:latin typeface="Times New Roman" pitchFamily="18" charset="0"/>
                <a:cs typeface="Times New Roman" pitchFamily="18" charset="0"/>
              </a:rPr>
              <a:t>z</a:t>
            </a:r>
            <a:r>
              <a:rPr lang="sl-SI" sz="5600" dirty="0">
                <a:latin typeface="Times New Roman" pitchFamily="18" charset="0"/>
                <a:cs typeface="Times New Roman" pitchFamily="18" charset="0"/>
              </a:rPr>
              <a:t> Gorjuš in drugih okolij).</a:t>
            </a:r>
          </a:p>
          <a:p>
            <a:pPr lvl="0"/>
            <a:r>
              <a:rPr lang="sl-SI" sz="5600" dirty="0">
                <a:latin typeface="Times New Roman" pitchFamily="18" charset="0"/>
                <a:cs typeface="Times New Roman" pitchFamily="18" charset="0"/>
              </a:rPr>
              <a:t>Slamnikarstvo (kot sestavina tradicionalnega pletarstva; izdelki iz slamnatih kit, ponovitve dediščine in sodobno oblikovanje na tem področju; cekarji, klobuki in drugi izdelki.).</a:t>
            </a:r>
          </a:p>
          <a:p>
            <a:pPr lvl="0"/>
            <a:r>
              <a:rPr lang="sl-SI" sz="5600" dirty="0">
                <a:latin typeface="Times New Roman" pitchFamily="18" charset="0"/>
                <a:cs typeface="Times New Roman" pitchFamily="18" charset="0"/>
              </a:rPr>
              <a:t>Unikatno poslikavanje tkanin (svilene rute, šali, drugi unikatni deli obleke, kravate, robčki ipd; komisija ima za to področje izredno stroge kriterije. upošteva zlasti likovno  oblikovalski oz. splošni estetski vidik.).</a:t>
            </a:r>
          </a:p>
          <a:p>
            <a:pPr>
              <a:buNone/>
            </a:pPr>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7812360" y="5013176"/>
            <a:ext cx="812701" cy="53359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pPr algn="ctr"/>
            <a:r>
              <a:rPr lang="sl-SI" sz="3200" b="1" dirty="0">
                <a:latin typeface="Times New Roman" pitchFamily="18" charset="0"/>
                <a:cs typeface="Times New Roman" pitchFamily="18" charset="0"/>
              </a:rPr>
              <a:t>Seznam dejavnosti, ki sodijo v okvire domače oziroma umetnostne obrti</a:t>
            </a:r>
            <a:endParaRPr lang="sl-SI" sz="3200" dirty="0"/>
          </a:p>
        </p:txBody>
      </p:sp>
      <p:sp>
        <p:nvSpPr>
          <p:cNvPr id="3" name="Ograda vsebine 2"/>
          <p:cNvSpPr>
            <a:spLocks noGrp="1"/>
          </p:cNvSpPr>
          <p:nvPr>
            <p:ph sz="quarter" idx="1"/>
          </p:nvPr>
        </p:nvSpPr>
        <p:spPr/>
        <p:txBody>
          <a:bodyPr>
            <a:normAutofit fontScale="25000" lnSpcReduction="20000"/>
          </a:bodyPr>
          <a:lstStyle/>
          <a:p>
            <a:pPr lvl="0"/>
            <a:r>
              <a:rPr lang="sl-SI" sz="5600" dirty="0">
                <a:latin typeface="Times New Roman" pitchFamily="18" charset="0"/>
                <a:cs typeface="Times New Roman" pitchFamily="18" charset="0"/>
              </a:rPr>
              <a:t>Unikatno šiviljstvo in krojaštvo za posebne namene (npr. unikatne kreacije, izdelovanje celot ali le delov narodnih noš).</a:t>
            </a:r>
          </a:p>
          <a:p>
            <a:pPr lvl="0"/>
            <a:r>
              <a:rPr lang="sl-SI" sz="5600" dirty="0">
                <a:latin typeface="Times New Roman" pitchFamily="18" charset="0"/>
                <a:cs typeface="Times New Roman" pitchFamily="18" charset="0"/>
              </a:rPr>
              <a:t>Izdelovanje umetnega cvetja (naravna gradiva, papir, vosek, torej ohranjanje tradicionalnih načinov).</a:t>
            </a:r>
          </a:p>
          <a:p>
            <a:pPr lvl="0"/>
            <a:r>
              <a:rPr lang="sl-SI" sz="5600" dirty="0">
                <a:latin typeface="Times New Roman" pitchFamily="18" charset="0"/>
                <a:cs typeface="Times New Roman" pitchFamily="18" charset="0"/>
              </a:rPr>
              <a:t>Kotlarstvo (ročna izdelava bakrenih kotlov za sirjenje in druge posebne namene).</a:t>
            </a:r>
          </a:p>
          <a:p>
            <a:pPr lvl="0"/>
            <a:r>
              <a:rPr lang="sl-SI" sz="5600" dirty="0" err="1">
                <a:latin typeface="Times New Roman" pitchFamily="18" charset="0"/>
                <a:cs typeface="Times New Roman" pitchFamily="18" charset="0"/>
              </a:rPr>
              <a:t>Apneničarstvo</a:t>
            </a:r>
            <a:r>
              <a:rPr lang="sl-SI" sz="5600" dirty="0">
                <a:latin typeface="Times New Roman" pitchFamily="18" charset="0"/>
                <a:cs typeface="Times New Roman" pitchFamily="18" charset="0"/>
              </a:rPr>
              <a:t> (žganje apna v klasičnih domačih, gozdnih apnenicah, največkrat tudi za potrebe varovanja spomenikov kulturne dediščine in zahtevne prenove).</a:t>
            </a:r>
          </a:p>
          <a:p>
            <a:pPr lvl="0"/>
            <a:r>
              <a:rPr lang="sl-SI" sz="5600" dirty="0">
                <a:latin typeface="Times New Roman" pitchFamily="18" charset="0"/>
                <a:cs typeface="Times New Roman" pitchFamily="18" charset="0"/>
              </a:rPr>
              <a:t>Unikatno kamnoseštvo (replike dediščine in unikatno sodobno kamnoseško oblikovanje). </a:t>
            </a:r>
          </a:p>
          <a:p>
            <a:pPr lvl="0"/>
            <a:r>
              <a:rPr lang="sl-SI" sz="5600" dirty="0">
                <a:latin typeface="Times New Roman" pitchFamily="18" charset="0"/>
                <a:cs typeface="Times New Roman" pitchFamily="18" charset="0"/>
              </a:rPr>
              <a:t>Vrvarstvo (domače izdelovanje lanenih in konopljinih vrvi).</a:t>
            </a:r>
          </a:p>
          <a:p>
            <a:pPr lvl="0"/>
            <a:r>
              <a:rPr lang="sl-SI" sz="5600" dirty="0">
                <a:latin typeface="Times New Roman" pitchFamily="18" charset="0"/>
                <a:cs typeface="Times New Roman" pitchFamily="18" charset="0"/>
              </a:rPr>
              <a:t>Izdelovanje bičev (pleteni biči iz lesenih viter in podobni).</a:t>
            </a:r>
          </a:p>
          <a:p>
            <a:pPr lvl="0"/>
            <a:r>
              <a:rPr lang="sl-SI" sz="5600" dirty="0">
                <a:latin typeface="Times New Roman" pitchFamily="18" charset="0"/>
                <a:cs typeface="Times New Roman" pitchFamily="18" charset="0"/>
              </a:rPr>
              <a:t>Izdelovanje maskot (komisija ima zelo stroge kriterije in upošteva vrhunsko estetsko oblikovalsko raven izdelkov).</a:t>
            </a:r>
          </a:p>
          <a:p>
            <a:pPr lvl="0"/>
            <a:r>
              <a:rPr lang="sl-SI" sz="5600" dirty="0">
                <a:latin typeface="Times New Roman" pitchFamily="18" charset="0"/>
                <a:cs typeface="Times New Roman" pitchFamily="18" charset="0"/>
              </a:rPr>
              <a:t>Izdelovanje dekorativnih in okrasnih predmetov, sestavljenih iz več različnih gradiv, pri katerih so lahko tudi elementi iz zlata, raznih kamnov in drugih kovin (ročno oblikovani unikatni avtorski oz. umetniški izdelki sodobnega oblikovanja z navedbo števila izdelkov v skupini).</a:t>
            </a:r>
          </a:p>
          <a:p>
            <a:pPr lvl="0"/>
            <a:r>
              <a:rPr lang="sl-SI" sz="5600" dirty="0">
                <a:latin typeface="Times New Roman" pitchFamily="18" charset="0"/>
                <a:cs typeface="Times New Roman" pitchFamily="18" charset="0"/>
              </a:rPr>
              <a:t>Replike avtorskih izdelkov naših umetnikov, oblikovalcev, arhitektov po enakih tehnologijah kot originali ali kot njihove interpretacije v drugih, sodobnih, cenovno sprejemljivih gradivih (npr. točno določene in številčno omejene serije replik mojstra Plečnika s certifikati ustrezne strokovne ustanove).</a:t>
            </a:r>
          </a:p>
          <a:p>
            <a:pPr lvl="0"/>
            <a:r>
              <a:rPr lang="sl-SI" sz="5600" dirty="0">
                <a:latin typeface="Times New Roman" pitchFamily="18" charset="0"/>
                <a:cs typeface="Times New Roman" pitchFamily="18" charset="0"/>
              </a:rPr>
              <a:t>Sodobno oblikovani, pogosto tudi sestavljeni, izdelki iz različnih gradiv.</a:t>
            </a:r>
          </a:p>
          <a:p>
            <a:pPr lvl="0"/>
            <a:r>
              <a:rPr lang="sl-SI" sz="5600" dirty="0">
                <a:latin typeface="Times New Roman" pitchFamily="18" charset="0"/>
                <a:cs typeface="Times New Roman" pitchFamily="18" charset="0"/>
              </a:rPr>
              <a:t>Replike izdelkov naše dediščine, pogosto tudi sestavljene v zaključene skupine, kjer je npr. v eni embalaži več različnih ali oblikovno in še kako </a:t>
            </a:r>
            <a:r>
              <a:rPr lang="sl-SI" sz="5600" dirty="0" err="1">
                <a:latin typeface="Times New Roman" pitchFamily="18" charset="0"/>
                <a:cs typeface="Times New Roman" pitchFamily="18" charset="0"/>
              </a:rPr>
              <a:t>drugeče</a:t>
            </a:r>
            <a:r>
              <a:rPr lang="sl-SI" sz="5600" dirty="0">
                <a:latin typeface="Times New Roman" pitchFamily="18" charset="0"/>
                <a:cs typeface="Times New Roman" pitchFamily="18" charset="0"/>
              </a:rPr>
              <a:t> sorodnih izdelkov.</a:t>
            </a:r>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7884368" y="5157192"/>
            <a:ext cx="812701" cy="533592"/>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pPr algn="ctr"/>
            <a:r>
              <a:rPr lang="sl-SI" sz="3200" b="1" dirty="0">
                <a:latin typeface="Times New Roman" pitchFamily="18" charset="0"/>
                <a:cs typeface="Times New Roman" pitchFamily="18" charset="0"/>
              </a:rPr>
              <a:t>Seznam dejavnosti, ki sodijo v okvire domače oziroma umetnostne obrti</a:t>
            </a:r>
            <a:endParaRPr lang="sl-SI" sz="3200" dirty="0"/>
          </a:p>
        </p:txBody>
      </p:sp>
      <p:sp>
        <p:nvSpPr>
          <p:cNvPr id="3" name="Ograda vsebine 2"/>
          <p:cNvSpPr>
            <a:spLocks noGrp="1"/>
          </p:cNvSpPr>
          <p:nvPr>
            <p:ph sz="quarter" idx="1"/>
          </p:nvPr>
        </p:nvSpPr>
        <p:spPr/>
        <p:txBody>
          <a:bodyPr>
            <a:normAutofit fontScale="62500" lnSpcReduction="20000"/>
          </a:bodyPr>
          <a:lstStyle/>
          <a:p>
            <a:pPr lvl="0"/>
            <a:r>
              <a:rPr lang="sl-SI" dirty="0">
                <a:latin typeface="Times New Roman" pitchFamily="18" charset="0"/>
                <a:cs typeface="Times New Roman" pitchFamily="18" charset="0"/>
              </a:rPr>
              <a:t>Unikatni steklarski avtorski izdelki, kot replike dediščine ali kot izdelki konkretnih oblikovalcev (izdelava ročna, s pihanjem).</a:t>
            </a:r>
          </a:p>
          <a:p>
            <a:pPr lvl="0"/>
            <a:r>
              <a:rPr lang="sl-SI" sz="2200" dirty="0">
                <a:latin typeface="Times New Roman" pitchFamily="18" charset="0"/>
                <a:cs typeface="Times New Roman" pitchFamily="18" charset="0"/>
              </a:rPr>
              <a:t>Umetniško</a:t>
            </a:r>
            <a:r>
              <a:rPr lang="sl-SI" dirty="0">
                <a:latin typeface="Times New Roman" pitchFamily="18" charset="0"/>
                <a:cs typeface="Times New Roman" pitchFamily="18" charset="0"/>
              </a:rPr>
              <a:t> brušeni steklarski izdelki (vrhunska likovna in estetska raven izdelkov).</a:t>
            </a:r>
          </a:p>
          <a:p>
            <a:pPr lvl="0"/>
            <a:r>
              <a:rPr lang="sl-SI" dirty="0">
                <a:latin typeface="Times New Roman" pitchFamily="18" charset="0"/>
                <a:cs typeface="Times New Roman" pitchFamily="18" charset="0"/>
              </a:rPr>
              <a:t>Oglarstvo (domače izdelovanje oglja v </a:t>
            </a:r>
            <a:r>
              <a:rPr lang="sl-SI" dirty="0" err="1">
                <a:latin typeface="Times New Roman" pitchFamily="18" charset="0"/>
                <a:cs typeface="Times New Roman" pitchFamily="18" charset="0"/>
              </a:rPr>
              <a:t>ogljarskih</a:t>
            </a:r>
            <a:r>
              <a:rPr lang="sl-SI" dirty="0">
                <a:latin typeface="Times New Roman" pitchFamily="18" charset="0"/>
                <a:cs typeface="Times New Roman" pitchFamily="18" charset="0"/>
              </a:rPr>
              <a:t> kopah v gozdovih, kot ohranjanje te domače obrti).</a:t>
            </a:r>
          </a:p>
          <a:p>
            <a:pPr lvl="0"/>
            <a:r>
              <a:rPr lang="sl-SI" dirty="0">
                <a:latin typeface="Times New Roman" pitchFamily="18" charset="0"/>
                <a:cs typeface="Times New Roman" pitchFamily="18" charset="0"/>
              </a:rPr>
              <a:t>Ročno poslikavanje najrazličnejših predmetov; npr. replike skrinj, panjskih končnic, slik na steklu in drugih izdelkov naše dediščine; v to skupino se uvrščajo tudi vrhunski primerki unikatnih sodobnih poslikav predmetov (lesenih, steklenih, kovinskih); komisija uporablja v tej skupini zelo stroga in selektivna merila. </a:t>
            </a:r>
          </a:p>
          <a:p>
            <a:pPr lvl="0"/>
            <a:r>
              <a:rPr lang="sl-SI" dirty="0">
                <a:latin typeface="Times New Roman" pitchFamily="18" charset="0"/>
                <a:cs typeface="Times New Roman" pitchFamily="18" charset="0"/>
              </a:rPr>
              <a:t>Sodobno interpretirani izdelki naše dediščine kot preoblikovanje (</a:t>
            </a:r>
            <a:r>
              <a:rPr lang="sl-SI" dirty="0" err="1">
                <a:latin typeface="Times New Roman" pitchFamily="18" charset="0"/>
                <a:cs typeface="Times New Roman" pitchFamily="18" charset="0"/>
              </a:rPr>
              <a:t>re</a:t>
            </a:r>
            <a:r>
              <a:rPr lang="sl-SI" dirty="0">
                <a:latin typeface="Times New Roman" pitchFamily="18" charset="0"/>
                <a:cs typeface="Times New Roman" pitchFamily="18" charset="0"/>
              </a:rPr>
              <a:t>-</a:t>
            </a:r>
            <a:r>
              <a:rPr lang="sl-SI" dirty="0" err="1">
                <a:latin typeface="Times New Roman" pitchFamily="18" charset="0"/>
                <a:cs typeface="Times New Roman" pitchFamily="18" charset="0"/>
              </a:rPr>
              <a:t>design</a:t>
            </a:r>
            <a:r>
              <a:rPr lang="sl-SI" dirty="0">
                <a:latin typeface="Times New Roman" pitchFamily="18" charset="0"/>
                <a:cs typeface="Times New Roman" pitchFamily="18" charset="0"/>
              </a:rPr>
              <a:t>) le teh ali sodobni unikatni izdelki, ki imajo korenine v dediščini.</a:t>
            </a:r>
          </a:p>
          <a:p>
            <a:pPr lvl="0"/>
            <a:r>
              <a:rPr lang="sl-SI" dirty="0">
                <a:latin typeface="Times New Roman" pitchFamily="18" charset="0"/>
                <a:cs typeface="Times New Roman" pitchFamily="18" charset="0"/>
              </a:rPr>
              <a:t>Dekorativno oblikovanje iz testa in drugih novih gradiv (</a:t>
            </a:r>
            <a:r>
              <a:rPr lang="sl-SI" dirty="0" err="1">
                <a:latin typeface="Times New Roman" pitchFamily="18" charset="0"/>
                <a:cs typeface="Times New Roman" pitchFamily="18" charset="0"/>
              </a:rPr>
              <a:t>fimo</a:t>
            </a:r>
            <a:r>
              <a:rPr lang="sl-SI" dirty="0">
                <a:latin typeface="Times New Roman" pitchFamily="18" charset="0"/>
                <a:cs typeface="Times New Roman" pitchFamily="18" charset="0"/>
              </a:rPr>
              <a:t> mase ipd.).</a:t>
            </a:r>
          </a:p>
          <a:p>
            <a:pPr lvl="0"/>
            <a:r>
              <a:rPr lang="sl-SI" dirty="0">
                <a:latin typeface="Times New Roman" pitchFamily="18" charset="0"/>
                <a:cs typeface="Times New Roman" pitchFamily="18" charset="0"/>
              </a:rPr>
              <a:t>Ročno izdelane igrače in lutke s posebnim poudarkom na dediščini (replike) in kakovostnem sodobnem oblikovanju; komisija sodeluje s komisijo za naziv Dobra igrača.</a:t>
            </a:r>
          </a:p>
          <a:p>
            <a:pPr lvl="0"/>
            <a:r>
              <a:rPr lang="sl-SI" dirty="0">
                <a:latin typeface="Times New Roman" pitchFamily="18" charset="0"/>
                <a:cs typeface="Times New Roman" pitchFamily="18" charset="0"/>
              </a:rPr>
              <a:t>Unikatno umetniško livarstvo; zlasti izdelovanje replik bronastih in drugih kovinskih predmetov, ki jih hranijo naši muzeji ter razne sodobne umetniške interpretacije s pomočjo ulivanja (nakit, sodobni dekorativni predmeti itd.)</a:t>
            </a:r>
          </a:p>
          <a:p>
            <a:pPr lvl="0"/>
            <a:r>
              <a:rPr lang="sl-SI" dirty="0">
                <a:latin typeface="Times New Roman" pitchFamily="18" charset="0"/>
                <a:cs typeface="Times New Roman" pitchFamily="18" charset="0"/>
              </a:rPr>
              <a:t>Ostali unikatni izdelki, ki nastajajo ali kot interpretacije dediščine ali pod vplivom spoznavanja novih, tudi tujih ustvarjalnih pristopov in tehnologij v našem kulturnem oz. državnem prostoru.</a:t>
            </a:r>
          </a:p>
          <a:p>
            <a:pPr lvl="0"/>
            <a:endParaRPr lang="sl-SI" dirty="0">
              <a:latin typeface="Times New Roman" pitchFamily="18" charset="0"/>
              <a:cs typeface="Times New Roman" pitchFamily="18" charset="0"/>
            </a:endParaRPr>
          </a:p>
          <a:p>
            <a:pPr>
              <a:buNone/>
            </a:pPr>
            <a:endParaRPr lang="sl-SI" dirty="0"/>
          </a:p>
          <a:p>
            <a:endParaRPr lang="sl-SI" dirty="0"/>
          </a:p>
          <a:p>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7812360" y="5085184"/>
            <a:ext cx="884709" cy="58087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sz="3200" b="1" dirty="0">
                <a:latin typeface="Times New Roman" pitchFamily="18" charset="0"/>
                <a:cs typeface="Times New Roman" pitchFamily="18" charset="0"/>
              </a:rPr>
              <a:t>Pomen certifikata</a:t>
            </a:r>
            <a:br>
              <a:rPr lang="sl-SI" dirty="0"/>
            </a:br>
            <a:endParaRPr lang="sl-SI" dirty="0"/>
          </a:p>
        </p:txBody>
      </p:sp>
      <p:sp>
        <p:nvSpPr>
          <p:cNvPr id="3" name="Ograda vsebine 2"/>
          <p:cNvSpPr>
            <a:spLocks noGrp="1"/>
          </p:cNvSpPr>
          <p:nvPr>
            <p:ph sz="quarter" idx="1"/>
          </p:nvPr>
        </p:nvSpPr>
        <p:spPr/>
        <p:txBody>
          <a:bodyPr/>
          <a:lstStyle/>
          <a:p>
            <a:pPr>
              <a:buNone/>
            </a:pPr>
            <a:r>
              <a:rPr lang="sl-SI" dirty="0"/>
              <a:t>	</a:t>
            </a:r>
          </a:p>
          <a:p>
            <a:pPr>
              <a:buNone/>
            </a:pPr>
            <a:r>
              <a:rPr lang="sl-SI" dirty="0"/>
              <a:t>	</a:t>
            </a:r>
          </a:p>
          <a:p>
            <a:pPr>
              <a:buNone/>
            </a:pPr>
            <a:r>
              <a:rPr lang="sl-SI" dirty="0">
                <a:latin typeface="Times New Roman" pitchFamily="18" charset="0"/>
                <a:cs typeface="Times New Roman" pitchFamily="18" charset="0"/>
              </a:rPr>
              <a:t>	Prepoznavna kakovost  in avtohtonost izdelka. </a:t>
            </a:r>
          </a:p>
          <a:p>
            <a:endParaRPr lang="sl-SI" dirty="0">
              <a:latin typeface="Times New Roman" pitchFamily="18" charset="0"/>
              <a:cs typeface="Times New Roman" pitchFamily="18" charset="0"/>
            </a:endParaRPr>
          </a:p>
          <a:p>
            <a:pPr>
              <a:buNone/>
            </a:pPr>
            <a:r>
              <a:rPr lang="sl-SI" dirty="0">
                <a:latin typeface="Times New Roman" pitchFamily="18" charset="0"/>
                <a:cs typeface="Times New Roman" pitchFamily="18" charset="0"/>
              </a:rPr>
              <a:t>	Učinkovita promocija in s tem večja tržna vrednost.</a:t>
            </a:r>
          </a:p>
          <a:p>
            <a:endParaRPr lang="sl-SI" dirty="0">
              <a:latin typeface="Times New Roman" pitchFamily="18" charset="0"/>
              <a:cs typeface="Times New Roman" pitchFamily="18" charset="0"/>
            </a:endParaRPr>
          </a:p>
          <a:p>
            <a:pPr>
              <a:buNone/>
            </a:pPr>
            <a:r>
              <a:rPr lang="sl-SI" dirty="0">
                <a:latin typeface="Times New Roman" pitchFamily="18" charset="0"/>
                <a:cs typeface="Times New Roman" pitchFamily="18" charset="0"/>
              </a:rPr>
              <a:t>	Pot do priznanja »Zlata vitica«, ki ga lahko prejmejo izjemni rokodelci zaradi stalne kvalitete in druge »mojstrske« dosežke.</a:t>
            </a:r>
          </a:p>
          <a:p>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6012160" y="620688"/>
            <a:ext cx="2160240" cy="141834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pPr algn="ctr"/>
            <a:r>
              <a:rPr lang="sl-SI" sz="3200" b="1" dirty="0">
                <a:latin typeface="Times New Roman" pitchFamily="18" charset="0"/>
                <a:cs typeface="Times New Roman" pitchFamily="18" charset="0"/>
              </a:rPr>
              <a:t>Statistika</a:t>
            </a:r>
            <a:br>
              <a:rPr lang="sl-SI" sz="3200" dirty="0">
                <a:latin typeface="Times New Roman" pitchFamily="18" charset="0"/>
                <a:cs typeface="Times New Roman" pitchFamily="18" charset="0"/>
              </a:rPr>
            </a:br>
            <a:endParaRPr lang="sl-SI" sz="3200" dirty="0">
              <a:latin typeface="Times New Roman" pitchFamily="18" charset="0"/>
              <a:cs typeface="Times New Roman" pitchFamily="18" charset="0"/>
            </a:endParaRPr>
          </a:p>
        </p:txBody>
      </p:sp>
      <p:sp>
        <p:nvSpPr>
          <p:cNvPr id="3" name="Ograda vsebine 2"/>
          <p:cNvSpPr>
            <a:spLocks noGrp="1"/>
          </p:cNvSpPr>
          <p:nvPr>
            <p:ph sz="quarter" idx="1"/>
          </p:nvPr>
        </p:nvSpPr>
        <p:spPr/>
        <p:txBody>
          <a:bodyPr/>
          <a:lstStyle/>
          <a:p>
            <a:pPr>
              <a:buNone/>
            </a:pPr>
            <a:r>
              <a:rPr lang="sl-SI" dirty="0"/>
              <a:t>	</a:t>
            </a:r>
          </a:p>
          <a:p>
            <a:pPr>
              <a:buNone/>
            </a:pPr>
            <a:r>
              <a:rPr lang="sl-SI" dirty="0"/>
              <a:t>	Od 1.1.1993 do 27.11.2017 je OZS (komisija) prejela 8890 vlog posameznih izdelovalcev.</a:t>
            </a:r>
          </a:p>
          <a:p>
            <a:pPr>
              <a:buNone/>
            </a:pPr>
            <a:r>
              <a:rPr lang="sl-SI" dirty="0"/>
              <a:t>	</a:t>
            </a:r>
          </a:p>
          <a:p>
            <a:pPr>
              <a:buNone/>
            </a:pPr>
            <a:r>
              <a:rPr lang="sl-SI" dirty="0"/>
              <a:t>	2385 rokodelcev je do sedaj prejelo enega ali več certifikatov oziroma pozitivno mnenje za rokodelske izdelke.</a:t>
            </a:r>
          </a:p>
          <a:p>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4644008" y="4509120"/>
            <a:ext cx="2448272" cy="160745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sz="3200" b="1" dirty="0">
                <a:latin typeface="Times New Roman" pitchFamily="18" charset="0"/>
                <a:cs typeface="Times New Roman" pitchFamily="18" charset="0"/>
              </a:rPr>
              <a:t>Kontakti</a:t>
            </a:r>
            <a:br>
              <a:rPr lang="sl-SI" dirty="0"/>
            </a:br>
            <a:endParaRPr lang="sl-SI" dirty="0"/>
          </a:p>
        </p:txBody>
      </p:sp>
      <p:sp>
        <p:nvSpPr>
          <p:cNvPr id="3" name="Ograda vsebine 2"/>
          <p:cNvSpPr>
            <a:spLocks noGrp="1"/>
          </p:cNvSpPr>
          <p:nvPr>
            <p:ph sz="quarter" idx="1"/>
          </p:nvPr>
        </p:nvSpPr>
        <p:spPr/>
        <p:txBody>
          <a:bodyPr/>
          <a:lstStyle/>
          <a:p>
            <a:pPr>
              <a:buNone/>
            </a:pPr>
            <a:r>
              <a:rPr lang="sl-SI" dirty="0"/>
              <a:t>	Obrtno-podjetniška zbornica Slovenije, Sekcija za DUO,</a:t>
            </a:r>
          </a:p>
          <a:p>
            <a:pPr>
              <a:buNone/>
            </a:pPr>
            <a:r>
              <a:rPr lang="sl-SI" dirty="0"/>
              <a:t>	</a:t>
            </a:r>
          </a:p>
          <a:p>
            <a:pPr>
              <a:buNone/>
            </a:pPr>
            <a:r>
              <a:rPr lang="sl-SI" dirty="0"/>
              <a:t>	Sekretar Sekcije Goran Lesničar Pučko, Tel.: 01/5830-516, </a:t>
            </a:r>
          </a:p>
          <a:p>
            <a:pPr>
              <a:buNone/>
            </a:pPr>
            <a:r>
              <a:rPr lang="sl-SI" dirty="0"/>
              <a:t>	e-</a:t>
            </a:r>
            <a:r>
              <a:rPr lang="sl-SI" dirty="0" err="1"/>
              <a:t>mail</a:t>
            </a:r>
            <a:r>
              <a:rPr lang="sl-SI" dirty="0"/>
              <a:t>: </a:t>
            </a:r>
            <a:r>
              <a:rPr lang="sl-SI" dirty="0" err="1"/>
              <a:t>goran.lesnicar@ozs.si</a:t>
            </a:r>
            <a:endParaRPr lang="sl-SI" dirty="0"/>
          </a:p>
          <a:p>
            <a:endParaRPr lang="sl-SI" dirty="0"/>
          </a:p>
          <a:p>
            <a:pPr>
              <a:buNone/>
            </a:pPr>
            <a:r>
              <a:rPr lang="sl-SI" dirty="0"/>
              <a:t>	62 Območnih obrtno-podjetniških zbornic po Sloveniji</a:t>
            </a:r>
          </a:p>
          <a:p>
            <a:pPr>
              <a:buNone/>
            </a:pPr>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7380312" y="4869160"/>
            <a:ext cx="1244749" cy="81726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404664"/>
            <a:ext cx="7467600" cy="1012973"/>
          </a:xfrm>
        </p:spPr>
        <p:txBody>
          <a:bodyPr>
            <a:normAutofit/>
          </a:bodyPr>
          <a:lstStyle/>
          <a:p>
            <a:pPr algn="r"/>
            <a:r>
              <a:rPr lang="sl-SI" sz="800" dirty="0"/>
              <a:t>-</a:t>
            </a:r>
          </a:p>
        </p:txBody>
      </p:sp>
      <p:sp>
        <p:nvSpPr>
          <p:cNvPr id="3" name="Ograda vsebine 2"/>
          <p:cNvSpPr>
            <a:spLocks noGrp="1"/>
          </p:cNvSpPr>
          <p:nvPr>
            <p:ph sz="quarter" idx="1"/>
          </p:nvPr>
        </p:nvSpPr>
        <p:spPr/>
        <p:txBody>
          <a:bodyPr>
            <a:normAutofit lnSpcReduction="10000"/>
          </a:bodyPr>
          <a:lstStyle/>
          <a:p>
            <a:pPr algn="ctr">
              <a:buNone/>
            </a:pPr>
            <a:r>
              <a:rPr lang="sl-SI" dirty="0"/>
              <a:t>	</a:t>
            </a:r>
          </a:p>
          <a:p>
            <a:pPr algn="ctr">
              <a:buNone/>
            </a:pPr>
            <a:endParaRPr lang="sl-SI" sz="2800" b="1" dirty="0">
              <a:latin typeface="Times New Roman" pitchFamily="18" charset="0"/>
              <a:cs typeface="Times New Roman" pitchFamily="18" charset="0"/>
            </a:endParaRPr>
          </a:p>
          <a:p>
            <a:pPr algn="ctr">
              <a:buNone/>
            </a:pPr>
            <a:r>
              <a:rPr lang="sl-SI" sz="2800" b="1" dirty="0">
                <a:latin typeface="Times New Roman" pitchFamily="18" charset="0"/>
                <a:cs typeface="Times New Roman" pitchFamily="18" charset="0"/>
              </a:rPr>
              <a:t>Pomen certifikata Art&amp;</a:t>
            </a:r>
            <a:r>
              <a:rPr lang="sl-SI" sz="2800" b="1" dirty="0" err="1">
                <a:latin typeface="Times New Roman" pitchFamily="18" charset="0"/>
                <a:cs typeface="Times New Roman" pitchFamily="18" charset="0"/>
              </a:rPr>
              <a:t>Craft</a:t>
            </a:r>
            <a:r>
              <a:rPr lang="sl-SI" sz="2800" b="1" dirty="0">
                <a:latin typeface="Times New Roman" pitchFamily="18" charset="0"/>
                <a:cs typeface="Times New Roman" pitchFamily="18" charset="0"/>
              </a:rPr>
              <a:t> SLO in sistema  ocenjevanja Komisije DUO na OZS</a:t>
            </a:r>
          </a:p>
          <a:p>
            <a:pPr>
              <a:buNone/>
            </a:pPr>
            <a:endParaRPr lang="sl-SI" dirty="0"/>
          </a:p>
          <a:p>
            <a:pPr>
              <a:buNone/>
            </a:pPr>
            <a:endParaRPr lang="sl-SI" dirty="0"/>
          </a:p>
          <a:p>
            <a:pPr algn="ctr">
              <a:buNone/>
            </a:pPr>
            <a:r>
              <a:rPr lang="sl-SI" sz="3200" dirty="0">
                <a:latin typeface="Times New Roman" pitchFamily="18" charset="0"/>
                <a:cs typeface="Times New Roman" pitchFamily="18" charset="0"/>
              </a:rPr>
              <a:t>Hvala za vašo pozornost!</a:t>
            </a:r>
          </a:p>
          <a:p>
            <a:pPr>
              <a:buNone/>
            </a:pPr>
            <a:endParaRPr lang="sl-SI" dirty="0"/>
          </a:p>
          <a:p>
            <a:pPr>
              <a:buNone/>
            </a:pPr>
            <a:endParaRPr lang="sl-SI" dirty="0"/>
          </a:p>
          <a:p>
            <a:pPr algn="r">
              <a:buNone/>
            </a:pPr>
            <a:r>
              <a:rPr lang="sl-SI" dirty="0">
                <a:latin typeface="Times New Roman" pitchFamily="18" charset="0"/>
                <a:cs typeface="Times New Roman" pitchFamily="18" charset="0"/>
              </a:rPr>
              <a:t>Pavel Hočevar</a:t>
            </a:r>
          </a:p>
          <a:p>
            <a:pPr algn="r">
              <a:buNone/>
            </a:pPr>
            <a:r>
              <a:rPr lang="sl-SI" dirty="0">
                <a:latin typeface="Times New Roman" pitchFamily="18" charset="0"/>
                <a:cs typeface="Times New Roman" pitchFamily="18" charset="0"/>
              </a:rPr>
              <a:t>December, 2017</a:t>
            </a:r>
          </a:p>
        </p:txBody>
      </p:sp>
      <p:pic>
        <p:nvPicPr>
          <p:cNvPr id="5"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3347864" y="332656"/>
            <a:ext cx="2448272" cy="160745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1858218"/>
          </a:xfrm>
        </p:spPr>
        <p:txBody>
          <a:bodyPr>
            <a:normAutofit fontScale="90000"/>
          </a:bodyPr>
          <a:lstStyle/>
          <a:p>
            <a:pPr algn="ctr"/>
            <a:r>
              <a:rPr lang="sl-SI" sz="3600" b="1" dirty="0">
                <a:latin typeface="Times New Roman" pitchFamily="18" charset="0"/>
                <a:cs typeface="Times New Roman" pitchFamily="18" charset="0"/>
              </a:rPr>
              <a:t>Pomen certifikata Art&amp;</a:t>
            </a:r>
            <a:r>
              <a:rPr lang="sl-SI" sz="3600" b="1" dirty="0" err="1">
                <a:latin typeface="Times New Roman" pitchFamily="18" charset="0"/>
                <a:cs typeface="Times New Roman" pitchFamily="18" charset="0"/>
              </a:rPr>
              <a:t>Craft</a:t>
            </a:r>
            <a:r>
              <a:rPr lang="sl-SI" sz="3600" b="1" dirty="0">
                <a:latin typeface="Times New Roman" pitchFamily="18" charset="0"/>
                <a:cs typeface="Times New Roman" pitchFamily="18" charset="0"/>
              </a:rPr>
              <a:t> SLO in sistema  ocenjevanja </a:t>
            </a:r>
            <a:br>
              <a:rPr lang="sl-SI" sz="3600" b="1" dirty="0">
                <a:latin typeface="Times New Roman" pitchFamily="18" charset="0"/>
                <a:cs typeface="Times New Roman" pitchFamily="18" charset="0"/>
              </a:rPr>
            </a:br>
            <a:r>
              <a:rPr lang="sl-SI" sz="3600" b="1" dirty="0">
                <a:latin typeface="Times New Roman" pitchFamily="18" charset="0"/>
                <a:cs typeface="Times New Roman" pitchFamily="18" charset="0"/>
              </a:rPr>
              <a:t>Komisije DUO na OZS</a:t>
            </a:r>
            <a:br>
              <a:rPr lang="sl-SI" sz="3200" dirty="0"/>
            </a:br>
            <a:endParaRPr lang="sl-SI" dirty="0"/>
          </a:p>
        </p:txBody>
      </p:sp>
      <p:sp>
        <p:nvSpPr>
          <p:cNvPr id="3" name="Ograda vsebine 2"/>
          <p:cNvSpPr>
            <a:spLocks noGrp="1"/>
          </p:cNvSpPr>
          <p:nvPr>
            <p:ph sz="quarter" idx="1"/>
          </p:nvPr>
        </p:nvSpPr>
        <p:spPr>
          <a:xfrm>
            <a:off x="467544" y="1700808"/>
            <a:ext cx="7467600" cy="4873752"/>
          </a:xfrm>
        </p:spPr>
        <p:txBody>
          <a:bodyPr/>
          <a:lstStyle/>
          <a:p>
            <a:pPr lvl="0"/>
            <a:endParaRPr lang="sl-SI" dirty="0">
              <a:latin typeface="Times New Roman" pitchFamily="18" charset="0"/>
              <a:cs typeface="Times New Roman" pitchFamily="18" charset="0"/>
            </a:endParaRPr>
          </a:p>
          <a:p>
            <a:pPr lvl="0"/>
            <a:r>
              <a:rPr lang="sl-SI" dirty="0">
                <a:latin typeface="Times New Roman" pitchFamily="18" charset="0"/>
                <a:cs typeface="Times New Roman" pitchFamily="18" charset="0"/>
              </a:rPr>
              <a:t>Kaj je certifikat Rokodelstvo  Art&amp;</a:t>
            </a:r>
            <a:r>
              <a:rPr lang="sl-SI" dirty="0" err="1">
                <a:latin typeface="Times New Roman" pitchFamily="18" charset="0"/>
                <a:cs typeface="Times New Roman" pitchFamily="18" charset="0"/>
              </a:rPr>
              <a:t>Craft</a:t>
            </a:r>
            <a:r>
              <a:rPr lang="sl-SI" dirty="0">
                <a:latin typeface="Times New Roman" pitchFamily="18" charset="0"/>
                <a:cs typeface="Times New Roman" pitchFamily="18" charset="0"/>
              </a:rPr>
              <a:t> SLO ? Začetki?</a:t>
            </a:r>
          </a:p>
          <a:p>
            <a:pPr lvl="0">
              <a:buNone/>
            </a:pPr>
            <a:endParaRPr lang="sl-SI" dirty="0">
              <a:latin typeface="Times New Roman" pitchFamily="18" charset="0"/>
              <a:cs typeface="Times New Roman" pitchFamily="18" charset="0"/>
            </a:endParaRPr>
          </a:p>
          <a:p>
            <a:pPr lvl="0"/>
            <a:r>
              <a:rPr lang="sl-SI" dirty="0">
                <a:latin typeface="Times New Roman" pitchFamily="18" charset="0"/>
                <a:cs typeface="Times New Roman" pitchFamily="18" charset="0"/>
              </a:rPr>
              <a:t>Postopek pridobitve certifikata</a:t>
            </a:r>
          </a:p>
          <a:p>
            <a:pPr lvl="0">
              <a:buNone/>
            </a:pPr>
            <a:endParaRPr lang="sl-SI" dirty="0">
              <a:latin typeface="Times New Roman" pitchFamily="18" charset="0"/>
              <a:cs typeface="Times New Roman" pitchFamily="18" charset="0"/>
            </a:endParaRPr>
          </a:p>
          <a:p>
            <a:pPr lvl="0"/>
            <a:r>
              <a:rPr lang="sl-SI" dirty="0">
                <a:latin typeface="Times New Roman" pitchFamily="18" charset="0"/>
                <a:cs typeface="Times New Roman" pitchFamily="18" charset="0"/>
              </a:rPr>
              <a:t>Pomen certifikata</a:t>
            </a:r>
          </a:p>
          <a:p>
            <a:pPr lvl="0">
              <a:buNone/>
            </a:pPr>
            <a:endParaRPr lang="sl-SI" dirty="0">
              <a:latin typeface="Times New Roman" pitchFamily="18" charset="0"/>
              <a:cs typeface="Times New Roman" pitchFamily="18" charset="0"/>
            </a:endParaRPr>
          </a:p>
          <a:p>
            <a:pPr lvl="0"/>
            <a:r>
              <a:rPr lang="sl-SI" dirty="0">
                <a:latin typeface="Times New Roman" pitchFamily="18" charset="0"/>
                <a:cs typeface="Times New Roman" pitchFamily="18" charset="0"/>
              </a:rPr>
              <a:t>Uporaba certifikata</a:t>
            </a:r>
          </a:p>
          <a:p>
            <a:pPr lvl="0">
              <a:buNone/>
            </a:pPr>
            <a:endParaRPr lang="sl-SI" dirty="0">
              <a:latin typeface="Times New Roman" pitchFamily="18" charset="0"/>
              <a:cs typeface="Times New Roman" pitchFamily="18" charset="0"/>
            </a:endParaRPr>
          </a:p>
          <a:p>
            <a:pPr lvl="0"/>
            <a:r>
              <a:rPr lang="sl-SI" dirty="0">
                <a:latin typeface="Times New Roman" pitchFamily="18" charset="0"/>
                <a:cs typeface="Times New Roman" pitchFamily="18" charset="0"/>
              </a:rPr>
              <a:t>Vprašanja in odgovori</a:t>
            </a:r>
          </a:p>
          <a:p>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5148064" y="3789040"/>
            <a:ext cx="2828925" cy="1857376"/>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65927" y="332656"/>
            <a:ext cx="6835073" cy="45719"/>
          </a:xfrm>
        </p:spPr>
        <p:txBody>
          <a:bodyPr>
            <a:normAutofit fontScale="90000"/>
          </a:bodyPr>
          <a:lstStyle/>
          <a:p>
            <a:endParaRPr lang="sl-SI" dirty="0"/>
          </a:p>
        </p:txBody>
      </p:sp>
      <p:sp>
        <p:nvSpPr>
          <p:cNvPr id="3" name="Ograda vsebine 2"/>
          <p:cNvSpPr>
            <a:spLocks noGrp="1"/>
          </p:cNvSpPr>
          <p:nvPr>
            <p:ph sz="quarter" idx="1"/>
          </p:nvPr>
        </p:nvSpPr>
        <p:spPr>
          <a:xfrm flipV="1">
            <a:off x="533400" y="6502551"/>
            <a:ext cx="7467600" cy="45719"/>
          </a:xfrm>
        </p:spPr>
        <p:txBody>
          <a:bodyPr>
            <a:normAutofit fontScale="25000" lnSpcReduction="20000"/>
          </a:bodyPr>
          <a:lstStyle/>
          <a:p>
            <a:endParaRPr lang="sl-SI" dirty="0"/>
          </a:p>
        </p:txBody>
      </p:sp>
      <p:pic>
        <p:nvPicPr>
          <p:cNvPr id="1026" name="Picture 2" descr="E:\Pavle slike za ključek\IMG_244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0"/>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5182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1498178"/>
          </a:xfrm>
        </p:spPr>
        <p:txBody>
          <a:bodyPr>
            <a:normAutofit fontScale="90000"/>
          </a:bodyPr>
          <a:lstStyle/>
          <a:p>
            <a:pPr algn="ctr"/>
            <a:r>
              <a:rPr lang="sl-SI" sz="3600" b="1" dirty="0">
                <a:latin typeface="Times New Roman" pitchFamily="18" charset="0"/>
                <a:cs typeface="Times New Roman" pitchFamily="18" charset="0"/>
              </a:rPr>
              <a:t>Postavitev sistema vrednotenja in ocenjevanja</a:t>
            </a:r>
            <a:br>
              <a:rPr lang="sl-SI" b="1" dirty="0">
                <a:latin typeface="Times New Roman" pitchFamily="18" charset="0"/>
                <a:cs typeface="Times New Roman" pitchFamily="18" charset="0"/>
              </a:rPr>
            </a:br>
            <a:endParaRPr lang="sl-SI" b="1" dirty="0">
              <a:latin typeface="Times New Roman" pitchFamily="18" charset="0"/>
              <a:cs typeface="Times New Roman" pitchFamily="18" charset="0"/>
            </a:endParaRPr>
          </a:p>
        </p:txBody>
      </p:sp>
      <p:sp>
        <p:nvSpPr>
          <p:cNvPr id="3" name="Ograda vsebine 2"/>
          <p:cNvSpPr>
            <a:spLocks noGrp="1"/>
          </p:cNvSpPr>
          <p:nvPr>
            <p:ph sz="quarter" idx="1"/>
          </p:nvPr>
        </p:nvSpPr>
        <p:spPr>
          <a:xfrm>
            <a:off x="457200" y="1484784"/>
            <a:ext cx="7467600" cy="4989168"/>
          </a:xfrm>
        </p:spPr>
        <p:txBody>
          <a:bodyPr>
            <a:normAutofit/>
          </a:bodyPr>
          <a:lstStyle/>
          <a:p>
            <a:pPr>
              <a:buNone/>
            </a:pPr>
            <a:r>
              <a:rPr lang="sl-SI" dirty="0"/>
              <a:t>	</a:t>
            </a:r>
            <a:r>
              <a:rPr lang="sl-SI" sz="1900" dirty="0">
                <a:latin typeface="Times New Roman" pitchFamily="18" charset="0"/>
                <a:cs typeface="Times New Roman" pitchFamily="18" charset="0"/>
              </a:rPr>
              <a:t>Certifikat Rokodelstvo Art-</a:t>
            </a:r>
            <a:r>
              <a:rPr lang="sl-SI" sz="1900" dirty="0" err="1">
                <a:latin typeface="Times New Roman" pitchFamily="18" charset="0"/>
                <a:cs typeface="Times New Roman" pitchFamily="18" charset="0"/>
              </a:rPr>
              <a:t>Craft</a:t>
            </a:r>
            <a:r>
              <a:rPr lang="sl-SI" sz="1900" dirty="0">
                <a:latin typeface="Times New Roman" pitchFamily="18" charset="0"/>
                <a:cs typeface="Times New Roman" pitchFamily="18" charset="0"/>
              </a:rPr>
              <a:t> SLO predstavlja pozitivno mnenje Strokovne komisije, ki ga izda za določen izdelek DUO.</a:t>
            </a:r>
          </a:p>
          <a:p>
            <a:pPr>
              <a:buNone/>
            </a:pPr>
            <a:r>
              <a:rPr lang="sl-SI" sz="1900" dirty="0">
                <a:latin typeface="Times New Roman" pitchFamily="18" charset="0"/>
                <a:cs typeface="Times New Roman" pitchFamily="18" charset="0"/>
              </a:rPr>
              <a:t> </a:t>
            </a:r>
          </a:p>
          <a:p>
            <a:pPr>
              <a:buNone/>
            </a:pPr>
            <a:r>
              <a:rPr lang="sl-SI" sz="1900" dirty="0">
                <a:latin typeface="Times New Roman" pitchFamily="18" charset="0"/>
                <a:cs typeface="Times New Roman" pitchFamily="18" charset="0"/>
              </a:rPr>
              <a:t>	Strokovna komisija za ocenjevanje izdelkov DUO, ki zaseda pri OZS, deluje na podlagi 15. člena Obrtnega zakona in 31. člena Statuta OZS.</a:t>
            </a:r>
          </a:p>
          <a:p>
            <a:pPr>
              <a:buNone/>
            </a:pPr>
            <a:r>
              <a:rPr lang="sl-SI" sz="1900" dirty="0">
                <a:latin typeface="Times New Roman" pitchFamily="18" charset="0"/>
                <a:cs typeface="Times New Roman" pitchFamily="18" charset="0"/>
              </a:rPr>
              <a:t>	</a:t>
            </a:r>
          </a:p>
          <a:p>
            <a:pPr>
              <a:buNone/>
            </a:pPr>
            <a:r>
              <a:rPr lang="sl-SI" sz="1900" dirty="0">
                <a:latin typeface="Times New Roman" pitchFamily="18" charset="0"/>
                <a:cs typeface="Times New Roman" pitchFamily="18" charset="0"/>
              </a:rPr>
              <a:t>	Začetki postavljanja sistema za vrednotenje in ocenjevanje leta 1986-predstavitev raziskovalne naloge  Inštituta za regionalno ekonomijo (IREL).</a:t>
            </a:r>
          </a:p>
          <a:p>
            <a:endParaRPr lang="sl-SI" sz="1900" dirty="0">
              <a:latin typeface="Times New Roman" pitchFamily="18" charset="0"/>
              <a:cs typeface="Times New Roman" pitchFamily="18" charset="0"/>
            </a:endParaRPr>
          </a:p>
          <a:p>
            <a:pPr>
              <a:buNone/>
            </a:pPr>
            <a:r>
              <a:rPr lang="sl-SI" sz="1900" dirty="0">
                <a:latin typeface="Times New Roman" pitchFamily="18" charset="0"/>
                <a:cs typeface="Times New Roman" pitchFamily="18" charset="0"/>
              </a:rPr>
              <a:t>	Sistem vrednotenja in ocenjevanja ustrezno dopolnili med 1990 in 1992-pred začetkom vrednotenja preizkus sistema na več izdelkih na Inštitutu za raziskave in promocijo kulturne dediščine na Filozofski fakulteti Univerze v Ljubljani.</a:t>
            </a:r>
          </a:p>
          <a:p>
            <a:pPr>
              <a:buNone/>
            </a:pPr>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6372200" y="1916832"/>
            <a:ext cx="1074146" cy="70524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1498178"/>
          </a:xfrm>
        </p:spPr>
        <p:txBody>
          <a:bodyPr>
            <a:normAutofit fontScale="90000"/>
          </a:bodyPr>
          <a:lstStyle/>
          <a:p>
            <a:pPr algn="ctr"/>
            <a:r>
              <a:rPr lang="sl-SI" sz="3200" b="1" dirty="0">
                <a:latin typeface="Times New Roman" pitchFamily="18" charset="0"/>
                <a:cs typeface="Times New Roman" pitchFamily="18" charset="0"/>
              </a:rPr>
              <a:t>Bistvo delovanja </a:t>
            </a:r>
            <a:br>
              <a:rPr lang="sl-SI" sz="3200" b="1" dirty="0">
                <a:latin typeface="Times New Roman" pitchFamily="18" charset="0"/>
                <a:cs typeface="Times New Roman" pitchFamily="18" charset="0"/>
              </a:rPr>
            </a:br>
            <a:r>
              <a:rPr lang="sl-SI" sz="3200" b="1" dirty="0">
                <a:latin typeface="Times New Roman" pitchFamily="18" charset="0"/>
                <a:cs typeface="Times New Roman" pitchFamily="18" charset="0"/>
              </a:rPr>
              <a:t>Strokovne komisije za DUO</a:t>
            </a:r>
            <a:br>
              <a:rPr lang="sl-SI" dirty="0"/>
            </a:br>
            <a:endParaRPr lang="sl-SI" dirty="0"/>
          </a:p>
        </p:txBody>
      </p:sp>
      <p:sp>
        <p:nvSpPr>
          <p:cNvPr id="3" name="Ograda vsebine 2"/>
          <p:cNvSpPr>
            <a:spLocks noGrp="1"/>
          </p:cNvSpPr>
          <p:nvPr>
            <p:ph sz="quarter" idx="1"/>
          </p:nvPr>
        </p:nvSpPr>
        <p:spPr/>
        <p:txBody>
          <a:bodyPr/>
          <a:lstStyle/>
          <a:p>
            <a:pPr>
              <a:buNone/>
            </a:pPr>
            <a:r>
              <a:rPr lang="sl-SI" dirty="0"/>
              <a:t>	</a:t>
            </a:r>
          </a:p>
          <a:p>
            <a:pPr>
              <a:buNone/>
            </a:pPr>
            <a:r>
              <a:rPr lang="sl-SI" dirty="0"/>
              <a:t>	</a:t>
            </a:r>
            <a:r>
              <a:rPr lang="sl-SI" sz="2000" dirty="0">
                <a:latin typeface="Times New Roman" pitchFamily="18" charset="0"/>
                <a:cs typeface="Times New Roman" pitchFamily="18" charset="0"/>
              </a:rPr>
              <a:t>Predložen izdelek oceniti na podlagi izdelanih kriterijev ocenjevanja.</a:t>
            </a:r>
          </a:p>
          <a:p>
            <a:pPr>
              <a:buNone/>
            </a:pPr>
            <a:r>
              <a:rPr lang="sl-SI" sz="2000" dirty="0">
                <a:latin typeface="Times New Roman" pitchFamily="18" charset="0"/>
                <a:cs typeface="Times New Roman" pitchFamily="18" charset="0"/>
              </a:rPr>
              <a:t>	</a:t>
            </a:r>
          </a:p>
          <a:p>
            <a:pPr>
              <a:buNone/>
            </a:pPr>
            <a:r>
              <a:rPr lang="sl-SI" sz="2000" dirty="0">
                <a:latin typeface="Times New Roman" pitchFamily="18" charset="0"/>
                <a:cs typeface="Times New Roman" pitchFamily="18" charset="0"/>
              </a:rPr>
              <a:t>	Sistem ocenjevanja je predvsem selekcija med kakovostjo in povprečjem in hkrati šola in usmerjanje za izdelovalce, ki dobijo nepristransko in strokovno oceno.</a:t>
            </a:r>
          </a:p>
          <a:p>
            <a:pPr>
              <a:buNone/>
            </a:pPr>
            <a:endParaRPr lang="sl-SI" sz="2000" dirty="0">
              <a:latin typeface="Times New Roman" pitchFamily="18" charset="0"/>
              <a:cs typeface="Times New Roman" pitchFamily="18" charset="0"/>
            </a:endParaRPr>
          </a:p>
          <a:p>
            <a:pPr>
              <a:buNone/>
            </a:pPr>
            <a:r>
              <a:rPr lang="sl-SI" sz="2000" dirty="0">
                <a:latin typeface="Times New Roman" pitchFamily="18" charset="0"/>
                <a:cs typeface="Times New Roman" pitchFamily="18" charset="0"/>
              </a:rPr>
              <a:t>	Razočaranje izdelovalcev, ki dobijo negativno oceno!</a:t>
            </a:r>
          </a:p>
          <a:p>
            <a:pPr>
              <a:buNone/>
            </a:pPr>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6732240" y="4941168"/>
            <a:ext cx="1293494" cy="84926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1570186"/>
          </a:xfrm>
        </p:spPr>
        <p:txBody>
          <a:bodyPr>
            <a:normAutofit fontScale="90000"/>
          </a:bodyPr>
          <a:lstStyle/>
          <a:p>
            <a:pPr algn="ctr"/>
            <a:r>
              <a:rPr lang="sl-SI" sz="3600" b="1" dirty="0">
                <a:latin typeface="Times New Roman" pitchFamily="18" charset="0"/>
                <a:cs typeface="Times New Roman" pitchFamily="18" charset="0"/>
              </a:rPr>
              <a:t>Sestava</a:t>
            </a:r>
            <a:br>
              <a:rPr lang="sl-SI" sz="3600" b="1" dirty="0">
                <a:latin typeface="Times New Roman" pitchFamily="18" charset="0"/>
                <a:cs typeface="Times New Roman" pitchFamily="18" charset="0"/>
              </a:rPr>
            </a:br>
            <a:r>
              <a:rPr lang="sl-SI" sz="3600" b="1" dirty="0">
                <a:latin typeface="Times New Roman" pitchFamily="18" charset="0"/>
                <a:cs typeface="Times New Roman" pitchFamily="18" charset="0"/>
              </a:rPr>
              <a:t> Strokovne komisije za DUO</a:t>
            </a:r>
            <a:br>
              <a:rPr lang="sl-SI" sz="3200" dirty="0">
                <a:latin typeface="Times New Roman" pitchFamily="18" charset="0"/>
                <a:cs typeface="Times New Roman" pitchFamily="18" charset="0"/>
              </a:rPr>
            </a:br>
            <a:endParaRPr lang="sl-SI" sz="3200" dirty="0">
              <a:latin typeface="Times New Roman" pitchFamily="18" charset="0"/>
              <a:cs typeface="Times New Roman" pitchFamily="18" charset="0"/>
            </a:endParaRPr>
          </a:p>
        </p:txBody>
      </p:sp>
      <p:sp>
        <p:nvSpPr>
          <p:cNvPr id="3" name="Ograda vsebine 2"/>
          <p:cNvSpPr>
            <a:spLocks noGrp="1"/>
          </p:cNvSpPr>
          <p:nvPr>
            <p:ph sz="quarter" idx="1"/>
          </p:nvPr>
        </p:nvSpPr>
        <p:spPr/>
        <p:txBody>
          <a:bodyPr/>
          <a:lstStyle/>
          <a:p>
            <a:pPr>
              <a:buNone/>
            </a:pPr>
            <a:r>
              <a:rPr lang="sl-SI" dirty="0"/>
              <a:t>	</a:t>
            </a:r>
          </a:p>
          <a:p>
            <a:pPr>
              <a:buNone/>
            </a:pPr>
            <a:r>
              <a:rPr lang="sl-SI" dirty="0"/>
              <a:t>	</a:t>
            </a:r>
            <a:r>
              <a:rPr lang="sl-SI" dirty="0">
                <a:latin typeface="Times New Roman" pitchFamily="18" charset="0"/>
                <a:cs typeface="Times New Roman" pitchFamily="18" charset="0"/>
              </a:rPr>
              <a:t>Komisijo sestavljajo strokovnjaki s področja etnologije, zgodovine, umetnosti, oblikovanja in likovne umetnosti.</a:t>
            </a:r>
          </a:p>
          <a:p>
            <a:pPr>
              <a:buNone/>
            </a:pPr>
            <a:endParaRPr lang="sl-SI" dirty="0">
              <a:latin typeface="Times New Roman" pitchFamily="18" charset="0"/>
              <a:cs typeface="Times New Roman" pitchFamily="18" charset="0"/>
            </a:endParaRPr>
          </a:p>
          <a:p>
            <a:pPr>
              <a:buNone/>
            </a:pPr>
            <a:r>
              <a:rPr lang="sl-SI" dirty="0">
                <a:latin typeface="Times New Roman" pitchFamily="18" charset="0"/>
                <a:cs typeface="Times New Roman" pitchFamily="18" charset="0"/>
              </a:rPr>
              <a:t>	Sestava v mandatnem obdobju 2014 – 2018, ki jo je imenoval Upravni odbor OZS.</a:t>
            </a:r>
          </a:p>
          <a:p>
            <a:pPr>
              <a:buNone/>
            </a:pPr>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5868144" y="4293096"/>
            <a:ext cx="1951536" cy="128131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1498178"/>
          </a:xfrm>
        </p:spPr>
        <p:txBody>
          <a:bodyPr>
            <a:noAutofit/>
          </a:bodyPr>
          <a:lstStyle/>
          <a:p>
            <a:pPr algn="ctr"/>
            <a:r>
              <a:rPr lang="sl-SI" sz="3200" b="1" dirty="0">
                <a:latin typeface="Times New Roman" pitchFamily="18" charset="0"/>
                <a:cs typeface="Times New Roman" pitchFamily="18" charset="0"/>
              </a:rPr>
              <a:t>Sestava </a:t>
            </a:r>
            <a:br>
              <a:rPr lang="sl-SI" sz="3200" b="1" dirty="0">
                <a:latin typeface="Times New Roman" pitchFamily="18" charset="0"/>
                <a:cs typeface="Times New Roman" pitchFamily="18" charset="0"/>
              </a:rPr>
            </a:br>
            <a:r>
              <a:rPr lang="sl-SI" sz="3200" b="1" dirty="0">
                <a:latin typeface="Times New Roman" pitchFamily="18" charset="0"/>
                <a:cs typeface="Times New Roman" pitchFamily="18" charset="0"/>
              </a:rPr>
              <a:t>Strokovne komisije za DUO</a:t>
            </a:r>
            <a:br>
              <a:rPr lang="sl-SI" sz="3200" dirty="0">
                <a:latin typeface="Times New Roman" pitchFamily="18" charset="0"/>
                <a:cs typeface="Times New Roman" pitchFamily="18" charset="0"/>
              </a:rPr>
            </a:br>
            <a:endParaRPr lang="sl-SI" sz="3200" dirty="0">
              <a:latin typeface="Times New Roman" pitchFamily="18" charset="0"/>
              <a:cs typeface="Times New Roman" pitchFamily="18" charset="0"/>
            </a:endParaRPr>
          </a:p>
        </p:txBody>
      </p:sp>
      <p:sp>
        <p:nvSpPr>
          <p:cNvPr id="3" name="Ograda vsebine 2"/>
          <p:cNvSpPr>
            <a:spLocks noGrp="1"/>
          </p:cNvSpPr>
          <p:nvPr>
            <p:ph sz="quarter" idx="1"/>
          </p:nvPr>
        </p:nvSpPr>
        <p:spPr/>
        <p:txBody>
          <a:bodyPr>
            <a:normAutofit fontScale="77500" lnSpcReduction="20000"/>
          </a:bodyPr>
          <a:lstStyle/>
          <a:p>
            <a:pPr>
              <a:buNone/>
            </a:pPr>
            <a:r>
              <a:rPr lang="sl-SI" b="1" dirty="0"/>
              <a:t>	</a:t>
            </a:r>
            <a:r>
              <a:rPr lang="sl-SI" b="1" dirty="0">
                <a:latin typeface="Times New Roman" pitchFamily="18" charset="0"/>
                <a:cs typeface="Times New Roman" pitchFamily="18" charset="0"/>
              </a:rPr>
              <a:t>Prof. dr. Janez Bogataj, predsednik</a:t>
            </a:r>
            <a:endParaRPr lang="sl-SI" dirty="0">
              <a:latin typeface="Times New Roman" pitchFamily="18" charset="0"/>
              <a:cs typeface="Times New Roman" pitchFamily="18" charset="0"/>
            </a:endParaRPr>
          </a:p>
          <a:p>
            <a:pPr>
              <a:buNone/>
            </a:pPr>
            <a:r>
              <a:rPr lang="sl-SI" dirty="0">
                <a:latin typeface="Times New Roman" pitchFamily="18" charset="0"/>
                <a:cs typeface="Times New Roman" pitchFamily="18" charset="0"/>
              </a:rPr>
              <a:t>	Znanstveno raziskovalno in strokovno delo prof. Bogataja je že več kot tri desetletja povezano prav z domačimi in umetnostnimi obrtmi. Je edini strokovnjak za to področje v Sloveniji in je pisec večjih monografij s tega področja, tudi v tujih jezikih. Postavil je sistem za vrednotenje in ocenjevanje izdelkov domačih in umetnostnih obrti, ki je zaradi svoje originalnosti in primernosti cenjen tudi v tujini. Od l. 1977 sodeluje tudi pri razstavah domačih in umetnostnih obrti v Slovenj Gradcu in v Ljubljani. V mednarodnih okvirih zastopa našo domačo in umetnostno obrt v okviru organizacij Unesco in IOFA. Pripravil je tudi več razstav naše domače in umetnostne obrti v tujini. </a:t>
            </a:r>
          </a:p>
          <a:p>
            <a:pPr>
              <a:buNone/>
            </a:pPr>
            <a:r>
              <a:rPr lang="sl-SI" dirty="0">
                <a:latin typeface="Times New Roman" pitchFamily="18" charset="0"/>
                <a:cs typeface="Times New Roman" pitchFamily="18" charset="0"/>
              </a:rPr>
              <a:t> </a:t>
            </a:r>
          </a:p>
          <a:p>
            <a:pPr>
              <a:buNone/>
            </a:pPr>
            <a:r>
              <a:rPr lang="sl-SI" b="1" dirty="0">
                <a:latin typeface="Times New Roman" pitchFamily="18" charset="0"/>
                <a:cs typeface="Times New Roman" pitchFamily="18" charset="0"/>
              </a:rPr>
              <a:t>	Kremžar Franc, predsednik sekcije za domačo in umetnostno obrt</a:t>
            </a:r>
            <a:endParaRPr lang="sl-SI" dirty="0">
              <a:latin typeface="Times New Roman" pitchFamily="18" charset="0"/>
              <a:cs typeface="Times New Roman" pitchFamily="18" charset="0"/>
            </a:endParaRPr>
          </a:p>
          <a:p>
            <a:endParaRPr lang="sl-SI" dirty="0">
              <a:latin typeface="Times New Roman" pitchFamily="18" charset="0"/>
              <a:cs typeface="Times New Roman" pitchFamily="18" charset="0"/>
            </a:endParaRPr>
          </a:p>
          <a:p>
            <a:pPr>
              <a:buNone/>
            </a:pPr>
            <a:r>
              <a:rPr lang="sl-SI" b="1" dirty="0">
                <a:latin typeface="Times New Roman" pitchFamily="18" charset="0"/>
                <a:cs typeface="Times New Roman" pitchFamily="18" charset="0"/>
              </a:rPr>
              <a:t>	Izredni prof.dr. Vito </a:t>
            </a:r>
            <a:r>
              <a:rPr lang="sl-SI" b="1" dirty="0" err="1">
                <a:latin typeface="Times New Roman" pitchFamily="18" charset="0"/>
                <a:cs typeface="Times New Roman" pitchFamily="18" charset="0"/>
              </a:rPr>
              <a:t>Hazler</a:t>
            </a:r>
            <a:r>
              <a:rPr lang="sl-SI" b="1" dirty="0">
                <a:latin typeface="Times New Roman" pitchFamily="18" charset="0"/>
                <a:cs typeface="Times New Roman" pitchFamily="18" charset="0"/>
              </a:rPr>
              <a:t>, član</a:t>
            </a:r>
            <a:endParaRPr lang="sl-SI" dirty="0">
              <a:latin typeface="Times New Roman" pitchFamily="18" charset="0"/>
              <a:cs typeface="Times New Roman" pitchFamily="18" charset="0"/>
            </a:endParaRPr>
          </a:p>
          <a:p>
            <a:pPr>
              <a:buNone/>
            </a:pPr>
            <a:r>
              <a:rPr lang="sl-SI" dirty="0">
                <a:latin typeface="Times New Roman" pitchFamily="18" charset="0"/>
                <a:cs typeface="Times New Roman" pitchFamily="18" charset="0"/>
              </a:rPr>
              <a:t>	Ukvarja se predvsem z varstvom kulturne dediščine. V komisiji deluje kot specialist za področje izdelkov, ki so povezani z ohranjanjem in prenovo stavbne in druge dediščine.</a:t>
            </a:r>
          </a:p>
          <a:p>
            <a:pPr>
              <a:buNone/>
            </a:pPr>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7092280" y="908720"/>
            <a:ext cx="1244749" cy="8172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1642194"/>
          </a:xfrm>
        </p:spPr>
        <p:txBody>
          <a:bodyPr>
            <a:normAutofit fontScale="90000"/>
          </a:bodyPr>
          <a:lstStyle/>
          <a:p>
            <a:pPr algn="ctr"/>
            <a:r>
              <a:rPr lang="sl-SI" sz="3600" b="1" dirty="0">
                <a:latin typeface="Times New Roman" pitchFamily="18" charset="0"/>
                <a:cs typeface="Times New Roman" pitchFamily="18" charset="0"/>
              </a:rPr>
              <a:t>Sestava Strokovne komisije</a:t>
            </a:r>
            <a:br>
              <a:rPr lang="sl-SI" sz="3600" b="1" dirty="0">
                <a:latin typeface="Times New Roman" pitchFamily="18" charset="0"/>
                <a:cs typeface="Times New Roman" pitchFamily="18" charset="0"/>
              </a:rPr>
            </a:br>
            <a:r>
              <a:rPr lang="sl-SI" sz="3600" b="1" dirty="0">
                <a:latin typeface="Times New Roman" pitchFamily="18" charset="0"/>
                <a:cs typeface="Times New Roman" pitchFamily="18" charset="0"/>
              </a:rPr>
              <a:t> za DUO</a:t>
            </a:r>
            <a:br>
              <a:rPr lang="sl-SI" b="1" dirty="0"/>
            </a:br>
            <a:endParaRPr lang="sl-SI" b="1" dirty="0"/>
          </a:p>
        </p:txBody>
      </p:sp>
      <p:sp>
        <p:nvSpPr>
          <p:cNvPr id="3" name="Ograda vsebine 2"/>
          <p:cNvSpPr>
            <a:spLocks noGrp="1"/>
          </p:cNvSpPr>
          <p:nvPr>
            <p:ph sz="quarter" idx="1"/>
          </p:nvPr>
        </p:nvSpPr>
        <p:spPr>
          <a:xfrm>
            <a:off x="457200" y="1600200"/>
            <a:ext cx="7467600" cy="4133056"/>
          </a:xfrm>
        </p:spPr>
        <p:txBody>
          <a:bodyPr>
            <a:normAutofit fontScale="25000" lnSpcReduction="20000"/>
          </a:bodyPr>
          <a:lstStyle/>
          <a:p>
            <a:pPr>
              <a:buNone/>
            </a:pPr>
            <a:r>
              <a:rPr lang="sl-SI" b="1" dirty="0"/>
              <a:t>	</a:t>
            </a:r>
          </a:p>
          <a:p>
            <a:pPr>
              <a:buNone/>
            </a:pPr>
            <a:r>
              <a:rPr lang="sl-SI" sz="2900" b="1" dirty="0">
                <a:latin typeface="Times New Roman" pitchFamily="18" charset="0"/>
                <a:cs typeface="Times New Roman" pitchFamily="18" charset="0"/>
              </a:rPr>
              <a:t>	</a:t>
            </a:r>
            <a:r>
              <a:rPr lang="sl-SI" sz="7200" b="1" dirty="0">
                <a:latin typeface="Times New Roman" pitchFamily="18" charset="0"/>
                <a:cs typeface="Times New Roman" pitchFamily="18" charset="0"/>
              </a:rPr>
              <a:t>Mag. Andrej Dular, član</a:t>
            </a:r>
            <a:endParaRPr lang="sl-SI" sz="7200" dirty="0">
              <a:latin typeface="Times New Roman" pitchFamily="18" charset="0"/>
              <a:cs typeface="Times New Roman" pitchFamily="18" charset="0"/>
            </a:endParaRPr>
          </a:p>
          <a:p>
            <a:pPr>
              <a:buNone/>
            </a:pPr>
            <a:r>
              <a:rPr lang="sl-SI" sz="7200" dirty="0">
                <a:latin typeface="Times New Roman" pitchFamily="18" charset="0"/>
                <a:cs typeface="Times New Roman" pitchFamily="18" charset="0"/>
              </a:rPr>
              <a:t>	Je kustos v Slovenskem etnografskem muzeju in strokovnjak za posamezna področja rokodelske dediščine.</a:t>
            </a:r>
          </a:p>
          <a:p>
            <a:pPr>
              <a:buNone/>
            </a:pPr>
            <a:r>
              <a:rPr lang="sl-SI" sz="7200" dirty="0">
                <a:latin typeface="Times New Roman" pitchFamily="18" charset="0"/>
                <a:cs typeface="Times New Roman" pitchFamily="18" charset="0"/>
              </a:rPr>
              <a:t> </a:t>
            </a:r>
          </a:p>
          <a:p>
            <a:pPr>
              <a:buNone/>
            </a:pPr>
            <a:r>
              <a:rPr lang="sl-SI" sz="7200" b="1" dirty="0">
                <a:latin typeface="Times New Roman" pitchFamily="18" charset="0"/>
                <a:cs typeface="Times New Roman" pitchFamily="18" charset="0"/>
              </a:rPr>
              <a:t>	Mag. Snežana Mandič, oblikovalka, član</a:t>
            </a:r>
            <a:endParaRPr lang="sl-SI" sz="7200" dirty="0">
              <a:latin typeface="Times New Roman" pitchFamily="18" charset="0"/>
              <a:cs typeface="Times New Roman" pitchFamily="18" charset="0"/>
            </a:endParaRPr>
          </a:p>
          <a:p>
            <a:pPr>
              <a:buNone/>
            </a:pPr>
            <a:r>
              <a:rPr lang="sl-SI" sz="7200" dirty="0">
                <a:latin typeface="Times New Roman" pitchFamily="18" charset="0"/>
                <a:cs typeface="Times New Roman" pitchFamily="18" charset="0"/>
              </a:rPr>
              <a:t>	Sodi med vrhunske slovenske oblikovalke, predvsem s pretanjenim občutkom tudi za tista področja sodobnega oblikovanja, ki izvirajo iz dediščine. Je dobra poznavalka nekaterih tehnoloških področij, ki so odločilna pri vrednotenju izdelkov sodobnega oblikovanja</a:t>
            </a:r>
          </a:p>
          <a:p>
            <a:pPr>
              <a:buNone/>
            </a:pPr>
            <a:r>
              <a:rPr lang="sl-SI" sz="7200" b="1" dirty="0">
                <a:latin typeface="Times New Roman" pitchFamily="18" charset="0"/>
                <a:cs typeface="Times New Roman" pitchFamily="18" charset="0"/>
              </a:rPr>
              <a:t> </a:t>
            </a:r>
            <a:endParaRPr lang="sl-SI" sz="7200" dirty="0">
              <a:latin typeface="Times New Roman" pitchFamily="18" charset="0"/>
              <a:cs typeface="Times New Roman" pitchFamily="18" charset="0"/>
            </a:endParaRPr>
          </a:p>
          <a:p>
            <a:pPr>
              <a:buNone/>
            </a:pPr>
            <a:r>
              <a:rPr lang="sl-SI" sz="7200" b="1" dirty="0">
                <a:latin typeface="Times New Roman" pitchFamily="18" charset="0"/>
                <a:cs typeface="Times New Roman" pitchFamily="18" charset="0"/>
              </a:rPr>
              <a:t>	Goran Lesničar Pučko, strokovni sodelavec OZS</a:t>
            </a:r>
            <a:r>
              <a:rPr lang="sl-SI" sz="7200" dirty="0">
                <a:latin typeface="Times New Roman" pitchFamily="18" charset="0"/>
                <a:cs typeface="Times New Roman" pitchFamily="18" charset="0"/>
              </a:rPr>
              <a:t>, </a:t>
            </a:r>
            <a:r>
              <a:rPr lang="sl-SI" sz="7200" b="1" dirty="0">
                <a:latin typeface="Times New Roman" pitchFamily="18" charset="0"/>
                <a:cs typeface="Times New Roman" pitchFamily="18" charset="0"/>
              </a:rPr>
              <a:t>član</a:t>
            </a:r>
            <a:endParaRPr lang="sl-SI" sz="7200" dirty="0">
              <a:latin typeface="Times New Roman" pitchFamily="18" charset="0"/>
              <a:cs typeface="Times New Roman" pitchFamily="18" charset="0"/>
            </a:endParaRPr>
          </a:p>
          <a:p>
            <a:pPr>
              <a:buNone/>
            </a:pPr>
            <a:r>
              <a:rPr lang="sl-SI" sz="7200" dirty="0">
                <a:latin typeface="Times New Roman" pitchFamily="18" charset="0"/>
                <a:cs typeface="Times New Roman" pitchFamily="18" charset="0"/>
              </a:rPr>
              <a:t>	Vodi administrativno delo komisije, skrbi za stike s sekcijo in z izdelovalci in enakovredno sodeluje pri ocenjevanju izdelkov, saj je po temeljni izobrazbi umetnostni zgodovinar.</a:t>
            </a:r>
          </a:p>
          <a:p>
            <a:pPr>
              <a:buNone/>
            </a:pPr>
            <a:r>
              <a:rPr lang="sl-SI" sz="7200" dirty="0">
                <a:latin typeface="Times New Roman" pitchFamily="18" charset="0"/>
                <a:cs typeface="Times New Roman" pitchFamily="18" charset="0"/>
              </a:rPr>
              <a:t> </a:t>
            </a:r>
          </a:p>
          <a:p>
            <a:pPr>
              <a:buNone/>
            </a:pPr>
            <a:r>
              <a:rPr lang="sl-SI" sz="7200" dirty="0">
                <a:latin typeface="Times New Roman" pitchFamily="18" charset="0"/>
                <a:cs typeface="Times New Roman" pitchFamily="18" charset="0"/>
              </a:rPr>
              <a:t>	Sestavo komisije ohranja visoko raven strokovne kontinuitete in neodvisno vrednotenje, kar je temeljni pogoj za ohranjanje dediščine domačih in umetnostnih obrti ter usmerjanje njihovega sodobnega razvoja.</a:t>
            </a:r>
          </a:p>
          <a:p>
            <a:pPr>
              <a:buNone/>
            </a:pPr>
            <a:r>
              <a:rPr lang="sl-SI" sz="7200" dirty="0">
                <a:latin typeface="Times New Roman" pitchFamily="18" charset="0"/>
                <a:cs typeface="Times New Roman" pitchFamily="18" charset="0"/>
              </a:rPr>
              <a:t> </a:t>
            </a:r>
          </a:p>
          <a:p>
            <a:pPr>
              <a:buNone/>
            </a:pPr>
            <a:r>
              <a:rPr lang="sl-SI" sz="4900" dirty="0">
                <a:latin typeface="Times New Roman" pitchFamily="18" charset="0"/>
                <a:cs typeface="Times New Roman" pitchFamily="18" charset="0"/>
              </a:rPr>
              <a:t> </a:t>
            </a:r>
          </a:p>
          <a:p>
            <a:pPr>
              <a:buNone/>
            </a:pPr>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7164288" y="836712"/>
            <a:ext cx="1293494" cy="84926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7467600" cy="1714202"/>
          </a:xfrm>
        </p:spPr>
        <p:txBody>
          <a:bodyPr>
            <a:normAutofit/>
          </a:bodyPr>
          <a:lstStyle/>
          <a:p>
            <a:pPr algn="ctr"/>
            <a:r>
              <a:rPr lang="sl-SI" sz="3200" b="1" dirty="0">
                <a:latin typeface="Times New Roman" pitchFamily="18" charset="0"/>
                <a:cs typeface="Times New Roman" pitchFamily="18" charset="0"/>
              </a:rPr>
              <a:t>Postopek pridobitve</a:t>
            </a:r>
            <a:br>
              <a:rPr lang="sl-SI" sz="3200" b="1" dirty="0">
                <a:latin typeface="Times New Roman" pitchFamily="18" charset="0"/>
                <a:cs typeface="Times New Roman" pitchFamily="18" charset="0"/>
              </a:rPr>
            </a:br>
            <a:r>
              <a:rPr lang="sl-SI" sz="3200" b="1" dirty="0">
                <a:latin typeface="Times New Roman" pitchFamily="18" charset="0"/>
                <a:cs typeface="Times New Roman" pitchFamily="18" charset="0"/>
              </a:rPr>
              <a:t> certifikata Art-</a:t>
            </a:r>
            <a:r>
              <a:rPr lang="sl-SI" sz="3200" b="1" dirty="0" err="1">
                <a:latin typeface="Times New Roman" pitchFamily="18" charset="0"/>
                <a:cs typeface="Times New Roman" pitchFamily="18" charset="0"/>
              </a:rPr>
              <a:t>Craft</a:t>
            </a:r>
            <a:r>
              <a:rPr lang="sl-SI" sz="3200" b="1" dirty="0">
                <a:latin typeface="Times New Roman" pitchFamily="18" charset="0"/>
                <a:cs typeface="Times New Roman" pitchFamily="18" charset="0"/>
              </a:rPr>
              <a:t> SLO</a:t>
            </a:r>
            <a:br>
              <a:rPr lang="sl-SI" sz="3200" dirty="0">
                <a:latin typeface="Times New Roman" pitchFamily="18" charset="0"/>
                <a:cs typeface="Times New Roman" pitchFamily="18" charset="0"/>
              </a:rPr>
            </a:br>
            <a:endParaRPr lang="sl-SI" sz="3200" dirty="0">
              <a:latin typeface="Times New Roman" pitchFamily="18" charset="0"/>
              <a:cs typeface="Times New Roman" pitchFamily="18" charset="0"/>
            </a:endParaRPr>
          </a:p>
        </p:txBody>
      </p:sp>
      <p:sp>
        <p:nvSpPr>
          <p:cNvPr id="3" name="Ograda vsebine 2"/>
          <p:cNvSpPr>
            <a:spLocks noGrp="1"/>
          </p:cNvSpPr>
          <p:nvPr>
            <p:ph sz="quarter" idx="1"/>
          </p:nvPr>
        </p:nvSpPr>
        <p:spPr/>
        <p:txBody>
          <a:bodyPr/>
          <a:lstStyle/>
          <a:p>
            <a:pPr algn="ctr">
              <a:buNone/>
            </a:pPr>
            <a:r>
              <a:rPr lang="sl-SI" dirty="0"/>
              <a:t>	</a:t>
            </a:r>
            <a:r>
              <a:rPr lang="sl-SI" b="1" dirty="0">
                <a:latin typeface="Times New Roman" pitchFamily="18" charset="0"/>
                <a:cs typeface="Times New Roman" pitchFamily="18" charset="0"/>
              </a:rPr>
              <a:t>Vloga izdelovalca za ocenitev izdelkov DUO mora vsebovati:</a:t>
            </a:r>
          </a:p>
          <a:p>
            <a:pPr lvl="0"/>
            <a:r>
              <a:rPr lang="sl-SI" dirty="0">
                <a:latin typeface="Times New Roman" pitchFamily="18" charset="0"/>
                <a:cs typeface="Times New Roman" pitchFamily="18" charset="0"/>
              </a:rPr>
              <a:t>ime, priimek izdelovalca</a:t>
            </a:r>
          </a:p>
          <a:p>
            <a:pPr lvl="0"/>
            <a:r>
              <a:rPr lang="sl-SI" dirty="0">
                <a:latin typeface="Times New Roman" pitchFamily="18" charset="0"/>
                <a:cs typeface="Times New Roman" pitchFamily="18" charset="0"/>
              </a:rPr>
              <a:t>točen naslov</a:t>
            </a:r>
          </a:p>
          <a:p>
            <a:pPr lvl="0"/>
            <a:r>
              <a:rPr lang="sl-SI" dirty="0">
                <a:latin typeface="Times New Roman" pitchFamily="18" charset="0"/>
                <a:cs typeface="Times New Roman" pitchFamily="18" charset="0"/>
              </a:rPr>
              <a:t>kontaktni podatki</a:t>
            </a:r>
          </a:p>
          <a:p>
            <a:pPr lvl="0"/>
            <a:r>
              <a:rPr lang="sl-SI" dirty="0">
                <a:latin typeface="Times New Roman" pitchFamily="18" charset="0"/>
                <a:cs typeface="Times New Roman" pitchFamily="18" charset="0"/>
              </a:rPr>
              <a:t>poimenski seznam izdelkov označene z zaporedno številko</a:t>
            </a:r>
          </a:p>
          <a:p>
            <a:pPr lvl="0"/>
            <a:r>
              <a:rPr lang="sl-SI" dirty="0">
                <a:latin typeface="Times New Roman" pitchFamily="18" charset="0"/>
                <a:cs typeface="Times New Roman" pitchFamily="18" charset="0"/>
              </a:rPr>
              <a:t>davčna številko</a:t>
            </a:r>
          </a:p>
          <a:p>
            <a:pPr lvl="0"/>
            <a:r>
              <a:rPr lang="sl-SI" dirty="0">
                <a:latin typeface="Times New Roman" pitchFamily="18" charset="0"/>
                <a:cs typeface="Times New Roman" pitchFamily="18" charset="0"/>
              </a:rPr>
              <a:t>dokazilo o plačilu nadomestila stroškov za izdajo mnenja</a:t>
            </a:r>
          </a:p>
          <a:p>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6732240" y="2636912"/>
            <a:ext cx="1244749" cy="81726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sz="3200" b="1" dirty="0">
                <a:latin typeface="Times New Roman" pitchFamily="18" charset="0"/>
                <a:cs typeface="Times New Roman" pitchFamily="18" charset="0"/>
              </a:rPr>
              <a:t>Postopek pridobitve certifikata</a:t>
            </a:r>
            <a:br>
              <a:rPr lang="sl-SI" dirty="0"/>
            </a:br>
            <a:endParaRPr lang="sl-SI" dirty="0"/>
          </a:p>
        </p:txBody>
      </p:sp>
      <p:sp>
        <p:nvSpPr>
          <p:cNvPr id="3" name="Ograda vsebine 2"/>
          <p:cNvSpPr>
            <a:spLocks noGrp="1"/>
          </p:cNvSpPr>
          <p:nvPr>
            <p:ph sz="quarter" idx="1"/>
          </p:nvPr>
        </p:nvSpPr>
        <p:spPr/>
        <p:txBody>
          <a:bodyPr>
            <a:normAutofit fontScale="92500" lnSpcReduction="10000"/>
          </a:bodyPr>
          <a:lstStyle/>
          <a:p>
            <a:pPr>
              <a:buNone/>
            </a:pPr>
            <a:r>
              <a:rPr lang="sl-SI" dirty="0"/>
              <a:t>	</a:t>
            </a:r>
            <a:r>
              <a:rPr lang="sl-SI" dirty="0">
                <a:latin typeface="Times New Roman" pitchFamily="18" charset="0"/>
                <a:cs typeface="Times New Roman" pitchFamily="18" charset="0"/>
              </a:rPr>
              <a:t>Komisija ocenjuje enkrat mesečno.</a:t>
            </a:r>
          </a:p>
          <a:p>
            <a:endParaRPr lang="sl-SI" dirty="0">
              <a:latin typeface="Times New Roman" pitchFamily="18" charset="0"/>
              <a:cs typeface="Times New Roman" pitchFamily="18" charset="0"/>
            </a:endParaRPr>
          </a:p>
          <a:p>
            <a:pPr>
              <a:buNone/>
            </a:pPr>
            <a:r>
              <a:rPr lang="sl-SI" dirty="0">
                <a:latin typeface="Times New Roman" pitchFamily="18" charset="0"/>
                <a:cs typeface="Times New Roman" pitchFamily="18" charset="0"/>
              </a:rPr>
              <a:t>	Pozitivno mnenje komisije-izdelovalec prejme nalepko ali obešanko, ki jo izdelovalec prilepi </a:t>
            </a:r>
            <a:r>
              <a:rPr lang="sl-SI" b="1" dirty="0">
                <a:latin typeface="Times New Roman" pitchFamily="18" charset="0"/>
                <a:cs typeface="Times New Roman" pitchFamily="18" charset="0"/>
              </a:rPr>
              <a:t>samo</a:t>
            </a:r>
            <a:r>
              <a:rPr lang="sl-SI" dirty="0">
                <a:latin typeface="Times New Roman" pitchFamily="18" charset="0"/>
                <a:cs typeface="Times New Roman" pitchFamily="18" charset="0"/>
              </a:rPr>
              <a:t> na pozitivno ocenjene izdelke.</a:t>
            </a:r>
          </a:p>
          <a:p>
            <a:pPr>
              <a:buNone/>
            </a:pPr>
            <a:r>
              <a:rPr lang="sl-SI" dirty="0">
                <a:latin typeface="Times New Roman" pitchFamily="18" charset="0"/>
                <a:cs typeface="Times New Roman" pitchFamily="18" charset="0"/>
              </a:rPr>
              <a:t> </a:t>
            </a:r>
          </a:p>
          <a:p>
            <a:pPr>
              <a:buNone/>
            </a:pPr>
            <a:r>
              <a:rPr lang="sl-SI" dirty="0">
                <a:latin typeface="Times New Roman" pitchFamily="18" charset="0"/>
                <a:cs typeface="Times New Roman" pitchFamily="18" charset="0"/>
              </a:rPr>
              <a:t>	Negativno ocenjen izdelek lahko izdelovalec popravi, dopolni, preoblikuje, če mu tako svetuje komisija.</a:t>
            </a:r>
          </a:p>
          <a:p>
            <a:endParaRPr lang="sl-SI" dirty="0">
              <a:latin typeface="Times New Roman" pitchFamily="18" charset="0"/>
              <a:cs typeface="Times New Roman" pitchFamily="18" charset="0"/>
            </a:endParaRPr>
          </a:p>
          <a:p>
            <a:pPr>
              <a:buNone/>
            </a:pPr>
            <a:r>
              <a:rPr lang="sl-SI" dirty="0">
                <a:latin typeface="Times New Roman" pitchFamily="18" charset="0"/>
                <a:cs typeface="Times New Roman" pitchFamily="18" charset="0"/>
              </a:rPr>
              <a:t>	Pozitivno mnenje je pogoj za pridobitev Obrtnega dovoljenja ali priglasitve Osebnega dopolnilnega dela na Upravni enoti.</a:t>
            </a:r>
          </a:p>
          <a:p>
            <a:endParaRPr lang="sl-SI" dirty="0">
              <a:latin typeface="Times New Roman" pitchFamily="18" charset="0"/>
              <a:cs typeface="Times New Roman" pitchFamily="18" charset="0"/>
            </a:endParaRPr>
          </a:p>
          <a:p>
            <a:pPr>
              <a:buNone/>
            </a:pPr>
            <a:r>
              <a:rPr lang="sl-SI" dirty="0">
                <a:latin typeface="Times New Roman" pitchFamily="18" charset="0"/>
                <a:cs typeface="Times New Roman" pitchFamily="18" charset="0"/>
              </a:rPr>
              <a:t>	V primeru zlorabe komisija lahko odvzame certifikat.</a:t>
            </a:r>
          </a:p>
          <a:p>
            <a:endParaRPr lang="sl-SI" dirty="0"/>
          </a:p>
          <a:p>
            <a:endParaRPr lang="sl-SI" dirty="0"/>
          </a:p>
        </p:txBody>
      </p:sp>
      <p:pic>
        <p:nvPicPr>
          <p:cNvPr id="4" name="Picture 2" descr="Rezultat iskanja slik za art craft slo">
            <a:hlinkClick r:id="rId2"/>
          </p:cNvPr>
          <p:cNvPicPr>
            <a:picLocks noChangeAspect="1" noChangeArrowheads="1"/>
          </p:cNvPicPr>
          <p:nvPr/>
        </p:nvPicPr>
        <p:blipFill>
          <a:blip r:embed="rId3" cstate="print"/>
          <a:srcRect/>
          <a:stretch>
            <a:fillRect/>
          </a:stretch>
        </p:blipFill>
        <p:spPr bwMode="auto">
          <a:xfrm>
            <a:off x="6156176" y="1196752"/>
            <a:ext cx="1244749" cy="81726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ltana">
  <a:themeElements>
    <a:clrScheme name="Altan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ltan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ltan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51</TotalTime>
  <Words>1344</Words>
  <Application>Microsoft Office PowerPoint</Application>
  <PresentationFormat>Diaprojekcija na zaslonu (4:3)</PresentationFormat>
  <Paragraphs>183</Paragraphs>
  <Slides>20</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20</vt:i4>
      </vt:variant>
    </vt:vector>
  </HeadingPairs>
  <TitlesOfParts>
    <vt:vector size="25" baseType="lpstr">
      <vt:lpstr>Century Schoolbook</vt:lpstr>
      <vt:lpstr>Times New Roman</vt:lpstr>
      <vt:lpstr>Wingdings</vt:lpstr>
      <vt:lpstr>Wingdings 2</vt:lpstr>
      <vt:lpstr>Altana</vt:lpstr>
      <vt:lpstr>-</vt:lpstr>
      <vt:lpstr>Pomen certifikata Art&amp;Craft SLO in sistema  ocenjevanja  Komisije DUO na OZS </vt:lpstr>
      <vt:lpstr>Postavitev sistema vrednotenja in ocenjevanja </vt:lpstr>
      <vt:lpstr>Bistvo delovanja  Strokovne komisije za DUO </vt:lpstr>
      <vt:lpstr>Sestava  Strokovne komisije za DUO </vt:lpstr>
      <vt:lpstr>Sestava  Strokovne komisije za DUO </vt:lpstr>
      <vt:lpstr>Sestava Strokovne komisije  za DUO </vt:lpstr>
      <vt:lpstr>Postopek pridobitve  certifikata Art-Craft SLO </vt:lpstr>
      <vt:lpstr>Postopek pridobitve certifikata </vt:lpstr>
      <vt:lpstr>Merila za ocenjevanje izdelkov domače obrti </vt:lpstr>
      <vt:lpstr>Merila za ocenjevanje izdelkov umetnostnih obrti </vt:lpstr>
      <vt:lpstr>Seznam dejavnosti, ki sodijo v okvire domače oziroma umetnostne obrti </vt:lpstr>
      <vt:lpstr>Seznam dejavnosti, ki sodijo v okvire domače oziroma umetnostne obrti </vt:lpstr>
      <vt:lpstr>Seznam dejavnosti, ki sodijo v okvire domače oziroma umetnostne obrti</vt:lpstr>
      <vt:lpstr>Seznam dejavnosti, ki sodijo v okvire domače oziroma umetnostne obrti</vt:lpstr>
      <vt:lpstr>Pomen certifikata </vt:lpstr>
      <vt:lpstr>Statistika </vt:lpstr>
      <vt:lpstr>Kontakti </vt:lpstr>
      <vt:lpstr>-</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Diapozitiv 1</dc:title>
  <dc:creator>Uporabnik sistema Windows</dc:creator>
  <cp:lastModifiedBy>Maša</cp:lastModifiedBy>
  <cp:revision>14</cp:revision>
  <dcterms:created xsi:type="dcterms:W3CDTF">2017-12-05T10:41:44Z</dcterms:created>
  <dcterms:modified xsi:type="dcterms:W3CDTF">2017-12-07T07:30:17Z</dcterms:modified>
</cp:coreProperties>
</file>