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7" r:id="rId3"/>
    <p:sldId id="292" r:id="rId4"/>
    <p:sldId id="299" r:id="rId5"/>
    <p:sldId id="298" r:id="rId6"/>
    <p:sldId id="289" r:id="rId7"/>
    <p:sldId id="300" r:id="rId8"/>
    <p:sldId id="295" r:id="rId9"/>
    <p:sldId id="301" r:id="rId10"/>
    <p:sldId id="257" r:id="rId11"/>
    <p:sldId id="302" r:id="rId12"/>
    <p:sldId id="261" r:id="rId13"/>
  </p:sldIdLst>
  <p:sldSz cx="9144000" cy="5143500" type="screen16x9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044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009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6009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F4961078-4270-429F-9D4B-7E3102061C36}" type="datetimeFigureOut">
              <a:rPr lang="sl-SI" smtClean="0"/>
              <a:pPr/>
              <a:t>15. 11. 2017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9014"/>
            <a:ext cx="2944958" cy="496009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1098" y="9429014"/>
            <a:ext cx="2944958" cy="496009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BA36597A-3565-4AC6-B86F-EB0CD0525B65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9D57040A-34DD-4A07-8852-CF2A8F0161A6}" type="datetimeFigureOut">
              <a:rPr lang="sl-SI" smtClean="0"/>
              <a:pPr/>
              <a:t>15. 11. 2017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13" tIns="46557" rIns="93113" bIns="46557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5CA1DECF-E891-459D-9D32-115151CF6E0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2075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DECF-E891-459D-9D32-115151CF6E09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827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 bwMode="ltGray">
          <a:xfrm>
            <a:off x="3131840" y="1385400"/>
            <a:ext cx="5688632" cy="3058558"/>
          </a:xfrm>
          <a:prstGeom prst="rect">
            <a:avLst/>
          </a:prstGeom>
          <a:solidFill>
            <a:srgbClr val="9D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1" name="Raven povezovalnik 10"/>
          <p:cNvCxnSpPr/>
          <p:nvPr/>
        </p:nvCxnSpPr>
        <p:spPr>
          <a:xfrm>
            <a:off x="3635896" y="1275606"/>
            <a:ext cx="4608512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4" y="72008"/>
            <a:ext cx="3250085" cy="1313391"/>
          </a:xfrm>
          <a:prstGeom prst="rect">
            <a:avLst/>
          </a:prstGeom>
        </p:spPr>
      </p:pic>
      <p:cxnSp>
        <p:nvCxnSpPr>
          <p:cNvPr id="13" name="Raven povezovalnik 12"/>
          <p:cNvCxnSpPr/>
          <p:nvPr/>
        </p:nvCxnSpPr>
        <p:spPr>
          <a:xfrm>
            <a:off x="3707904" y="4659982"/>
            <a:ext cx="1224136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5076056" y="4515966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Ime in Priimek</a:t>
            </a:r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92"/>
          <a:stretch/>
        </p:blipFill>
        <p:spPr>
          <a:xfrm>
            <a:off x="6796558" y="2012452"/>
            <a:ext cx="2376264" cy="2575521"/>
          </a:xfrm>
          <a:prstGeom prst="rect">
            <a:avLst/>
          </a:prstGeom>
        </p:spPr>
      </p:pic>
      <p:sp>
        <p:nvSpPr>
          <p:cNvPr id="18" name="Ograda datuma 3"/>
          <p:cNvSpPr>
            <a:spLocks noGrp="1"/>
          </p:cNvSpPr>
          <p:nvPr>
            <p:ph type="dt" sz="half" idx="10"/>
          </p:nvPr>
        </p:nvSpPr>
        <p:spPr>
          <a:xfrm>
            <a:off x="645158" y="4515966"/>
            <a:ext cx="2133600" cy="273844"/>
          </a:xfrm>
        </p:spPr>
        <p:txBody>
          <a:bodyPr/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92AD0CF6-F364-499E-AC94-DA6BC7B24E36}" type="datetimeFigureOut">
              <a:rPr lang="sl-SI" smtClean="0"/>
              <a:pPr/>
              <a:t>15. 11. 2017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3563888" y="1597821"/>
            <a:ext cx="4894312" cy="1838027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3563888" y="3651870"/>
            <a:ext cx="4896544" cy="5772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UREDITE SLOG PODNASLOVA MATRICE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467544" y="1046845"/>
            <a:ext cx="2105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 err="1">
                <a:solidFill>
                  <a:schemeClr val="accent6">
                    <a:lumMod val="75000"/>
                  </a:schemeClr>
                </a:solidFill>
              </a:rPr>
              <a:t>www.las</a:t>
            </a:r>
            <a:r>
              <a:rPr lang="sl-SI" sz="1600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sl-SI" sz="1600" dirty="0" err="1">
                <a:solidFill>
                  <a:schemeClr val="accent6">
                    <a:lumMod val="75000"/>
                  </a:schemeClr>
                </a:solidFill>
              </a:rPr>
              <a:t>zasavje.eu</a:t>
            </a:r>
            <a:endParaRPr lang="sl-SI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65"/>
          <a:stretch/>
        </p:blipFill>
        <p:spPr>
          <a:xfrm>
            <a:off x="1" y="1474519"/>
            <a:ext cx="3131840" cy="288032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5" r="25048"/>
          <a:stretch/>
        </p:blipFill>
        <p:spPr>
          <a:xfrm>
            <a:off x="8820472" y="1474519"/>
            <a:ext cx="32352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8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sedilo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-8760" y="2"/>
            <a:ext cx="9152760" cy="5143499"/>
          </a:xfrm>
          <a:prstGeom prst="rect">
            <a:avLst/>
          </a:prstGeom>
          <a:solidFill>
            <a:srgbClr val="9D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310" b="6292"/>
          <a:stretch/>
        </p:blipFill>
        <p:spPr>
          <a:xfrm>
            <a:off x="6588224" y="1074654"/>
            <a:ext cx="2555776" cy="3565534"/>
          </a:xfrm>
          <a:prstGeom prst="rect">
            <a:avLst/>
          </a:prstGeom>
        </p:spPr>
      </p:pic>
      <p:sp>
        <p:nvSpPr>
          <p:cNvPr id="14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sl-SI"/>
          </a:p>
        </p:txBody>
      </p:sp>
      <p:sp>
        <p:nvSpPr>
          <p:cNvPr id="15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3" name="Ograda vsebine 2"/>
          <p:cNvSpPr>
            <a:spLocks noGrp="1"/>
          </p:cNvSpPr>
          <p:nvPr>
            <p:ph idx="1"/>
          </p:nvPr>
        </p:nvSpPr>
        <p:spPr>
          <a:xfrm>
            <a:off x="436546" y="483519"/>
            <a:ext cx="8229600" cy="39515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7612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sedilo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-8760" y="2"/>
            <a:ext cx="9152760" cy="5143499"/>
          </a:xfrm>
          <a:prstGeom prst="rect">
            <a:avLst/>
          </a:prstGeom>
          <a:solidFill>
            <a:srgbClr val="DCE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sp>
        <p:nvSpPr>
          <p:cNvPr id="14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sl-SI"/>
          </a:p>
        </p:txBody>
      </p:sp>
      <p:sp>
        <p:nvSpPr>
          <p:cNvPr id="15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2" b="10174"/>
          <a:stretch/>
        </p:blipFill>
        <p:spPr>
          <a:xfrm>
            <a:off x="6588225" y="1059582"/>
            <a:ext cx="2555776" cy="3379650"/>
          </a:xfrm>
          <a:prstGeom prst="rect">
            <a:avLst/>
          </a:prstGeom>
        </p:spPr>
      </p:pic>
      <p:sp>
        <p:nvSpPr>
          <p:cNvPr id="13" name="Ograda vsebine 2"/>
          <p:cNvSpPr>
            <a:spLocks noGrp="1"/>
          </p:cNvSpPr>
          <p:nvPr>
            <p:ph idx="1"/>
          </p:nvPr>
        </p:nvSpPr>
        <p:spPr>
          <a:xfrm>
            <a:off x="436546" y="483519"/>
            <a:ext cx="8229600" cy="39515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8075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sedilo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datuma 13"/>
          <p:cNvSpPr txBox="1">
            <a:spLocks/>
          </p:cNvSpPr>
          <p:nvPr/>
        </p:nvSpPr>
        <p:spPr>
          <a:xfrm>
            <a:off x="467544" y="468531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l-S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310" b="6292"/>
          <a:stretch/>
        </p:blipFill>
        <p:spPr>
          <a:xfrm>
            <a:off x="6588224" y="1074654"/>
            <a:ext cx="2555776" cy="3565534"/>
          </a:xfrm>
          <a:prstGeom prst="rect">
            <a:avLst/>
          </a:prstGeom>
        </p:spPr>
      </p:pic>
      <p:sp>
        <p:nvSpPr>
          <p:cNvPr id="14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sl-SI"/>
          </a:p>
        </p:txBody>
      </p:sp>
      <p:sp>
        <p:nvSpPr>
          <p:cNvPr id="15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3" name="Ograda vsebine 2"/>
          <p:cNvSpPr>
            <a:spLocks noGrp="1"/>
          </p:cNvSpPr>
          <p:nvPr>
            <p:ph idx="1"/>
          </p:nvPr>
        </p:nvSpPr>
        <p:spPr>
          <a:xfrm>
            <a:off x="436546" y="483519"/>
            <a:ext cx="8229600" cy="39515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20384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 bwMode="ltGray">
          <a:xfrm>
            <a:off x="3131840" y="1385399"/>
            <a:ext cx="5688632" cy="3058559"/>
          </a:xfrm>
          <a:prstGeom prst="rect">
            <a:avLst/>
          </a:prstGeom>
          <a:solidFill>
            <a:srgbClr val="9D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1" name="Raven povezovalnik 10"/>
          <p:cNvCxnSpPr/>
          <p:nvPr/>
        </p:nvCxnSpPr>
        <p:spPr>
          <a:xfrm>
            <a:off x="3635896" y="1275606"/>
            <a:ext cx="4608512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4" y="72008"/>
            <a:ext cx="3250085" cy="1313391"/>
          </a:xfrm>
          <a:prstGeom prst="rect">
            <a:avLst/>
          </a:prstGeom>
        </p:spPr>
      </p:pic>
      <p:cxnSp>
        <p:nvCxnSpPr>
          <p:cNvPr id="13" name="Raven povezovalnik 12"/>
          <p:cNvCxnSpPr/>
          <p:nvPr/>
        </p:nvCxnSpPr>
        <p:spPr>
          <a:xfrm>
            <a:off x="3707904" y="4676123"/>
            <a:ext cx="1224136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jeZBesedilom 13"/>
          <p:cNvSpPr txBox="1"/>
          <p:nvPr/>
        </p:nvSpPr>
        <p:spPr>
          <a:xfrm>
            <a:off x="4932040" y="4515966"/>
            <a:ext cx="2105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 err="1"/>
              <a:t>www.las</a:t>
            </a:r>
            <a:r>
              <a:rPr lang="sl-SI" sz="1600" dirty="0"/>
              <a:t>-</a:t>
            </a:r>
            <a:r>
              <a:rPr lang="sl-SI" sz="1600" dirty="0" err="1"/>
              <a:t>zasavje.eu</a:t>
            </a:r>
            <a:endParaRPr lang="sl-SI" sz="1600" dirty="0"/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92"/>
          <a:stretch/>
        </p:blipFill>
        <p:spPr>
          <a:xfrm>
            <a:off x="6796558" y="2012452"/>
            <a:ext cx="2376264" cy="2575521"/>
          </a:xfrm>
          <a:prstGeom prst="rect">
            <a:avLst/>
          </a:prstGeom>
        </p:spPr>
      </p:pic>
      <p:sp>
        <p:nvSpPr>
          <p:cNvPr id="18" name="Ograda datuma 3"/>
          <p:cNvSpPr>
            <a:spLocks noGrp="1"/>
          </p:cNvSpPr>
          <p:nvPr>
            <p:ph type="dt" sz="half" idx="10"/>
          </p:nvPr>
        </p:nvSpPr>
        <p:spPr>
          <a:xfrm>
            <a:off x="467544" y="1138686"/>
            <a:ext cx="2133600" cy="273844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fld id="{92AD0CF6-F364-499E-AC94-DA6BC7B24E36}" type="datetimeFigureOut">
              <a:rPr lang="sl-SI" smtClean="0"/>
              <a:pPr/>
              <a:t>15. 11. 2017</a:t>
            </a:fld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3563888" y="1597821"/>
            <a:ext cx="4894312" cy="973931"/>
          </a:xfrm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Hvala za poslušanje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3563888" y="2787774"/>
            <a:ext cx="4896544" cy="1441326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/>
              <a:t>kontakt</a:t>
            </a:r>
          </a:p>
        </p:txBody>
      </p:sp>
      <p:cxnSp>
        <p:nvCxnSpPr>
          <p:cNvPr id="16" name="Raven povezovalnik 15"/>
          <p:cNvCxnSpPr/>
          <p:nvPr/>
        </p:nvCxnSpPr>
        <p:spPr>
          <a:xfrm>
            <a:off x="7020272" y="4676123"/>
            <a:ext cx="1224136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Slika 1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65"/>
          <a:stretch/>
        </p:blipFill>
        <p:spPr>
          <a:xfrm>
            <a:off x="1" y="1474519"/>
            <a:ext cx="3131840" cy="2880320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5" r="25048"/>
          <a:stretch/>
        </p:blipFill>
        <p:spPr>
          <a:xfrm>
            <a:off x="8820472" y="1474519"/>
            <a:ext cx="32352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6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ven povezovalnik 8"/>
          <p:cNvCxnSpPr/>
          <p:nvPr/>
        </p:nvCxnSpPr>
        <p:spPr>
          <a:xfrm>
            <a:off x="-8760" y="1131590"/>
            <a:ext cx="9152760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 bwMode="ltGray">
          <a:xfrm>
            <a:off x="-8760" y="1203599"/>
            <a:ext cx="9152760" cy="3307641"/>
          </a:xfrm>
          <a:prstGeom prst="rect">
            <a:avLst/>
          </a:prstGeom>
          <a:solidFill>
            <a:srgbClr val="9D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310" b="6292"/>
          <a:stretch/>
        </p:blipFill>
        <p:spPr>
          <a:xfrm>
            <a:off x="6588224" y="1074654"/>
            <a:ext cx="2555776" cy="356553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/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3" name="Ograda vsebine 2"/>
          <p:cNvSpPr>
            <a:spLocks noGrp="1"/>
          </p:cNvSpPr>
          <p:nvPr>
            <p:ph idx="1"/>
          </p:nvPr>
        </p:nvSpPr>
        <p:spPr>
          <a:xfrm>
            <a:off x="436546" y="1275606"/>
            <a:ext cx="8229600" cy="31594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6412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 bwMode="ltGray">
          <a:xfrm>
            <a:off x="-8760" y="1203599"/>
            <a:ext cx="9152760" cy="3307641"/>
          </a:xfrm>
          <a:prstGeom prst="rect">
            <a:avLst/>
          </a:prstGeom>
          <a:solidFill>
            <a:srgbClr val="DCE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36546" y="1275606"/>
            <a:ext cx="8229600" cy="31594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/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2" b="10174"/>
          <a:stretch/>
        </p:blipFill>
        <p:spPr>
          <a:xfrm>
            <a:off x="6588225" y="1131590"/>
            <a:ext cx="2555776" cy="3379650"/>
          </a:xfrm>
          <a:prstGeom prst="rect">
            <a:avLst/>
          </a:prstGeom>
        </p:spPr>
      </p:pic>
      <p:cxnSp>
        <p:nvCxnSpPr>
          <p:cNvPr id="9" name="Raven povezovalnik 8"/>
          <p:cNvCxnSpPr/>
          <p:nvPr/>
        </p:nvCxnSpPr>
        <p:spPr>
          <a:xfrm>
            <a:off x="-8760" y="1131590"/>
            <a:ext cx="9152760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aslov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93586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e vsebini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otnik 12"/>
          <p:cNvSpPr/>
          <p:nvPr/>
        </p:nvSpPr>
        <p:spPr bwMode="ltGray">
          <a:xfrm>
            <a:off x="0" y="1200734"/>
            <a:ext cx="4495612" cy="3307641"/>
          </a:xfrm>
          <a:prstGeom prst="rect">
            <a:avLst/>
          </a:prstGeom>
          <a:solidFill>
            <a:srgbClr val="9D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388" b="6292"/>
          <a:stretch/>
        </p:blipFill>
        <p:spPr>
          <a:xfrm>
            <a:off x="1979712" y="1050243"/>
            <a:ext cx="2520280" cy="3565534"/>
          </a:xfrm>
          <a:prstGeom prst="rect">
            <a:avLst/>
          </a:prstGeom>
        </p:spPr>
      </p:pic>
      <p:sp>
        <p:nvSpPr>
          <p:cNvPr id="15" name="Pravokotnik 14"/>
          <p:cNvSpPr/>
          <p:nvPr/>
        </p:nvSpPr>
        <p:spPr bwMode="ltGray">
          <a:xfrm>
            <a:off x="4644008" y="1200734"/>
            <a:ext cx="4499992" cy="3307641"/>
          </a:xfrm>
          <a:prstGeom prst="rect">
            <a:avLst/>
          </a:prstGeom>
          <a:solidFill>
            <a:srgbClr val="9D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310" b="6292"/>
          <a:stretch/>
        </p:blipFill>
        <p:spPr>
          <a:xfrm>
            <a:off x="6588224" y="1074654"/>
            <a:ext cx="2555776" cy="3565534"/>
          </a:xfrm>
          <a:prstGeom prst="rect">
            <a:avLst/>
          </a:prstGeom>
        </p:spPr>
      </p:pic>
      <p:cxnSp>
        <p:nvCxnSpPr>
          <p:cNvPr id="8" name="Raven povezovalnik 7"/>
          <p:cNvCxnSpPr/>
          <p:nvPr/>
        </p:nvCxnSpPr>
        <p:spPr>
          <a:xfrm>
            <a:off x="-8760" y="1131590"/>
            <a:ext cx="9152760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sp>
        <p:nvSpPr>
          <p:cNvPr id="11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12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/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67544" y="1419622"/>
            <a:ext cx="3853314" cy="288032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004048" y="1419622"/>
            <a:ext cx="3853314" cy="288032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17" name="Naslov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363272" cy="857250"/>
          </a:xfrm>
        </p:spPr>
        <p:txBody>
          <a:bodyPr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98303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e vsebini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avokotnik 12"/>
          <p:cNvSpPr/>
          <p:nvPr/>
        </p:nvSpPr>
        <p:spPr bwMode="ltGray">
          <a:xfrm>
            <a:off x="0" y="1200734"/>
            <a:ext cx="4495612" cy="3307641"/>
          </a:xfrm>
          <a:prstGeom prst="rect">
            <a:avLst/>
          </a:prstGeom>
          <a:solidFill>
            <a:srgbClr val="DCE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 bwMode="ltGray">
          <a:xfrm>
            <a:off x="4644008" y="1200734"/>
            <a:ext cx="4499992" cy="3307641"/>
          </a:xfrm>
          <a:prstGeom prst="rect">
            <a:avLst/>
          </a:prstGeom>
          <a:solidFill>
            <a:srgbClr val="DCE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8" name="Raven povezovalnik 7"/>
          <p:cNvCxnSpPr/>
          <p:nvPr/>
        </p:nvCxnSpPr>
        <p:spPr>
          <a:xfrm>
            <a:off x="-8760" y="1131590"/>
            <a:ext cx="9152760" cy="0"/>
          </a:xfrm>
          <a:prstGeom prst="line">
            <a:avLst/>
          </a:prstGeom>
          <a:ln w="57150" cmpd="thickThin">
            <a:solidFill>
              <a:srgbClr val="9DA8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sp>
        <p:nvSpPr>
          <p:cNvPr id="11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12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/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2" b="10174"/>
          <a:stretch/>
        </p:blipFill>
        <p:spPr>
          <a:xfrm>
            <a:off x="6611976" y="1100546"/>
            <a:ext cx="2555776" cy="3379650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2" b="10174"/>
          <a:stretch/>
        </p:blipFill>
        <p:spPr>
          <a:xfrm>
            <a:off x="1907704" y="1079916"/>
            <a:ext cx="2555776" cy="3379650"/>
          </a:xfrm>
          <a:prstGeom prst="rect">
            <a:avLst/>
          </a:prstGeom>
        </p:spPr>
      </p:pic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67544" y="1419622"/>
            <a:ext cx="3853314" cy="288032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004048" y="1419622"/>
            <a:ext cx="3853314" cy="288032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21" name="Naslov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363272" cy="857250"/>
          </a:xfrm>
        </p:spPr>
        <p:txBody>
          <a:bodyPr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41532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otnik 16"/>
          <p:cNvSpPr/>
          <p:nvPr/>
        </p:nvSpPr>
        <p:spPr bwMode="ltGray">
          <a:xfrm>
            <a:off x="-8760" y="1"/>
            <a:ext cx="9152760" cy="4511240"/>
          </a:xfrm>
          <a:prstGeom prst="rect">
            <a:avLst/>
          </a:prstGeom>
          <a:solidFill>
            <a:srgbClr val="9D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4" name="Raven povezovalnik 13"/>
          <p:cNvCxnSpPr/>
          <p:nvPr/>
        </p:nvCxnSpPr>
        <p:spPr>
          <a:xfrm>
            <a:off x="-8760" y="1131590"/>
            <a:ext cx="9152760" cy="0"/>
          </a:xfrm>
          <a:prstGeom prst="line">
            <a:avLst/>
          </a:prstGeom>
          <a:ln w="57150" cmpd="thickThin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310" b="6292"/>
          <a:stretch/>
        </p:blipFill>
        <p:spPr>
          <a:xfrm>
            <a:off x="6588224" y="1074654"/>
            <a:ext cx="2555776" cy="3565534"/>
          </a:xfrm>
          <a:prstGeom prst="rect">
            <a:avLst/>
          </a:prstGeom>
        </p:spPr>
      </p:pic>
      <p:sp>
        <p:nvSpPr>
          <p:cNvPr id="21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22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/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0" name="Ograda vsebine 2"/>
          <p:cNvSpPr>
            <a:spLocks noGrp="1"/>
          </p:cNvSpPr>
          <p:nvPr>
            <p:ph idx="1"/>
          </p:nvPr>
        </p:nvSpPr>
        <p:spPr>
          <a:xfrm>
            <a:off x="436546" y="1265510"/>
            <a:ext cx="8229600" cy="31695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  <p:sp>
        <p:nvSpPr>
          <p:cNvPr id="12" name="Naslov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 algn="l"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79138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otnik 16"/>
          <p:cNvSpPr/>
          <p:nvPr/>
        </p:nvSpPr>
        <p:spPr bwMode="ltGray">
          <a:xfrm>
            <a:off x="-8760" y="1"/>
            <a:ext cx="9152760" cy="4511240"/>
          </a:xfrm>
          <a:prstGeom prst="rect">
            <a:avLst/>
          </a:prstGeom>
          <a:solidFill>
            <a:srgbClr val="DCE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4" name="Raven povezovalnik 13"/>
          <p:cNvCxnSpPr/>
          <p:nvPr/>
        </p:nvCxnSpPr>
        <p:spPr>
          <a:xfrm>
            <a:off x="-8760" y="1131590"/>
            <a:ext cx="9152760" cy="0"/>
          </a:xfrm>
          <a:prstGeom prst="line">
            <a:avLst/>
          </a:prstGeom>
          <a:ln w="57150" cmpd="thickThin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sp>
        <p:nvSpPr>
          <p:cNvPr id="21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22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/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2" b="10174"/>
          <a:stretch/>
        </p:blipFill>
        <p:spPr>
          <a:xfrm>
            <a:off x="6588225" y="1059582"/>
            <a:ext cx="2555776" cy="3379650"/>
          </a:xfrm>
          <a:prstGeom prst="rect">
            <a:avLst/>
          </a:prstGeom>
        </p:spPr>
      </p:pic>
      <p:sp>
        <p:nvSpPr>
          <p:cNvPr id="20" name="Ograda vsebine 2"/>
          <p:cNvSpPr>
            <a:spLocks noGrp="1"/>
          </p:cNvSpPr>
          <p:nvPr>
            <p:ph idx="1"/>
          </p:nvPr>
        </p:nvSpPr>
        <p:spPr>
          <a:xfrm>
            <a:off x="436546" y="1265510"/>
            <a:ext cx="8229600" cy="31064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13" name="Naslov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sl-SI" dirty="0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96354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sedil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-8760" y="1"/>
            <a:ext cx="9152760" cy="4511240"/>
          </a:xfrm>
          <a:prstGeom prst="rect">
            <a:avLst/>
          </a:prstGeom>
          <a:solidFill>
            <a:srgbClr val="9DA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310" b="6292"/>
          <a:stretch/>
        </p:blipFill>
        <p:spPr>
          <a:xfrm>
            <a:off x="6588224" y="1074654"/>
            <a:ext cx="2555776" cy="3565534"/>
          </a:xfrm>
          <a:prstGeom prst="rect">
            <a:avLst/>
          </a:prstGeom>
        </p:spPr>
      </p:pic>
      <p:sp>
        <p:nvSpPr>
          <p:cNvPr id="14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15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/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3" name="Ograda vsebine 2"/>
          <p:cNvSpPr>
            <a:spLocks noGrp="1"/>
          </p:cNvSpPr>
          <p:nvPr>
            <p:ph idx="1"/>
          </p:nvPr>
        </p:nvSpPr>
        <p:spPr>
          <a:xfrm>
            <a:off x="436546" y="411511"/>
            <a:ext cx="8229600" cy="39604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1828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sedi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 bwMode="ltGray">
          <a:xfrm>
            <a:off x="-8760" y="1"/>
            <a:ext cx="9152760" cy="4511240"/>
          </a:xfrm>
          <a:prstGeom prst="rect">
            <a:avLst/>
          </a:prstGeom>
          <a:solidFill>
            <a:srgbClr val="DCE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1"/>
          <a:stretch/>
        </p:blipFill>
        <p:spPr>
          <a:xfrm>
            <a:off x="4222630" y="4435076"/>
            <a:ext cx="689980" cy="774324"/>
          </a:xfrm>
          <a:prstGeom prst="rect">
            <a:avLst/>
          </a:prstGeom>
        </p:spPr>
      </p:pic>
      <p:sp>
        <p:nvSpPr>
          <p:cNvPr id="14" name="Ograda noge 4"/>
          <p:cNvSpPr>
            <a:spLocks noGrp="1"/>
          </p:cNvSpPr>
          <p:nvPr>
            <p:ph type="ftr" sz="quarter" idx="11"/>
          </p:nvPr>
        </p:nvSpPr>
        <p:spPr>
          <a:xfrm>
            <a:off x="437745" y="4744530"/>
            <a:ext cx="2895600" cy="273844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15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876256" y="4744530"/>
            <a:ext cx="2133600" cy="273844"/>
          </a:xfrm>
        </p:spPr>
        <p:txBody>
          <a:bodyPr/>
          <a:lstStyle/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2" b="10174"/>
          <a:stretch/>
        </p:blipFill>
        <p:spPr>
          <a:xfrm>
            <a:off x="6588225" y="1059582"/>
            <a:ext cx="2555776" cy="3379650"/>
          </a:xfrm>
          <a:prstGeom prst="rect">
            <a:avLst/>
          </a:prstGeom>
        </p:spPr>
      </p:pic>
      <p:sp>
        <p:nvSpPr>
          <p:cNvPr id="13" name="Ograda vsebine 2"/>
          <p:cNvSpPr>
            <a:spLocks noGrp="1"/>
          </p:cNvSpPr>
          <p:nvPr>
            <p:ph idx="1"/>
          </p:nvPr>
        </p:nvSpPr>
        <p:spPr>
          <a:xfrm>
            <a:off x="436546" y="483519"/>
            <a:ext cx="8229600" cy="39515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7215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D0CF6-F364-499E-AC94-DA6BC7B24E36}" type="datetimeFigureOut">
              <a:rPr lang="sl-SI" smtClean="0"/>
              <a:pPr/>
              <a:t>15. 11. 2017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0DFE4-8453-45CC-9832-F2AA39969A99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70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Relationship Id="rId9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-skladi.si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grt.gov.si/delovna_podrocja/regionalni_razvoj/clld_izvajanje_lokalnega_razvoja_ki_ga_vodi_skupnost_v_programskem_obdobju_2014_2020/navodil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grt.gov.si/delovna_podrocja/regionalni_razvoj/clld_izvajanje_lokalnega_razvoja_ki_ga_vodi_skupnost_v_programskem_obdobju_2014_2020/navodil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563888" y="1595427"/>
            <a:ext cx="4894312" cy="1838027"/>
          </a:xfrm>
        </p:spPr>
        <p:txBody>
          <a:bodyPr/>
          <a:lstStyle/>
          <a:p>
            <a:pPr algn="ctr"/>
            <a:r>
              <a:rPr lang="sl-SI" dirty="0"/>
              <a:t>PARTNERSTVO LAS ZASAVJE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1. JAVNI IN 2. JAVNI POZIV </a:t>
            </a:r>
          </a:p>
          <a:p>
            <a:pPr algn="ctr"/>
            <a:r>
              <a:rPr lang="sl-SI" b="1" dirty="0">
                <a:solidFill>
                  <a:schemeClr val="accent1">
                    <a:lumMod val="50000"/>
                  </a:schemeClr>
                </a:solidFill>
              </a:rPr>
              <a:t>HRASTNIK, 15.11.2017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76"/>
          <a:stretch/>
        </p:blipFill>
        <p:spPr>
          <a:xfrm>
            <a:off x="0" y="1474820"/>
            <a:ext cx="3126442" cy="2897129"/>
          </a:xfrm>
          <a:prstGeom prst="rect">
            <a:avLst/>
          </a:prstGeom>
        </p:spPr>
      </p:pic>
      <p:pic>
        <p:nvPicPr>
          <p:cNvPr id="1034" name="Picture 10" descr="http://www.ooz-hrastnik.si/wp-content/uploads/2011/06/img15284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659982"/>
            <a:ext cx="1589162" cy="30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9793" y="4458376"/>
            <a:ext cx="576064" cy="59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890" y="4483966"/>
            <a:ext cx="452586" cy="45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447962"/>
            <a:ext cx="447045" cy="52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prenos (1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33" y="4466361"/>
            <a:ext cx="1273276" cy="61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" descr="PRP-LEADER-EU-SLO-barvn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48" y="4483966"/>
            <a:ext cx="2184718" cy="54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024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sl-SI" sz="2800" b="1" dirty="0"/>
              <a:t>OZNAČEVANJE OPERACIJ – ESRR SKLAD</a:t>
            </a:r>
            <a:br>
              <a:rPr lang="sl-SI" sz="2800" dirty="0"/>
            </a:br>
            <a:endParaRPr lang="sl-SI" sz="2800" dirty="0"/>
          </a:p>
        </p:txBody>
      </p:sp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683568" y="1275606"/>
            <a:ext cx="8229600" cy="315947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sl-SI" sz="2000" dirty="0"/>
              <a:t>Navodila dostopna tudi na </a:t>
            </a:r>
            <a:r>
              <a:rPr lang="sl-SI" sz="2000" b="1" dirty="0">
                <a:hlinkClick r:id="rId2"/>
              </a:rPr>
              <a:t>http://www.eu-skladi.si</a:t>
            </a:r>
            <a:r>
              <a:rPr lang="sl-SI" sz="2000" b="1" dirty="0"/>
              <a:t>:</a:t>
            </a:r>
          </a:p>
          <a:p>
            <a:pPr marL="0" indent="0">
              <a:buNone/>
            </a:pPr>
            <a:r>
              <a:rPr lang="sl-SI" sz="2000" b="1" u="sng" dirty="0"/>
              <a:t>SKLAD ESRR:</a:t>
            </a:r>
          </a:p>
          <a:p>
            <a:pPr>
              <a:buFontTx/>
              <a:buChar char="-"/>
            </a:pPr>
            <a:r>
              <a:rPr lang="sl-SI" sz="2000" dirty="0"/>
              <a:t>plakat (vrednost manj kot 500.000 €);</a:t>
            </a:r>
          </a:p>
          <a:p>
            <a:pPr>
              <a:buFontTx/>
              <a:buChar char="-"/>
            </a:pPr>
            <a:r>
              <a:rPr lang="sl-SI" sz="2000" dirty="0"/>
              <a:t>spletna stran;</a:t>
            </a:r>
          </a:p>
          <a:p>
            <a:pPr>
              <a:buFontTx/>
              <a:buChar char="-"/>
            </a:pPr>
            <a:r>
              <a:rPr lang="sl-SI" sz="2000" dirty="0"/>
              <a:t>Komuniciranje z javnostmi (tiskana gradiva, prispevki v tiskanih medijih, avdiovizualni material, promocijski material, TV in radijske oddaje);</a:t>
            </a:r>
          </a:p>
          <a:p>
            <a:pPr>
              <a:buFontTx/>
              <a:buChar char="-"/>
            </a:pPr>
            <a:r>
              <a:rPr lang="sl-SI" sz="2000" dirty="0"/>
              <a:t>Interna dokumentacija (lastna presoja); </a:t>
            </a:r>
          </a:p>
          <a:p>
            <a:pPr>
              <a:buFontTx/>
              <a:buChar char="-"/>
            </a:pPr>
            <a:endParaRPr lang="sl-SI" sz="2000" dirty="0"/>
          </a:p>
          <a:p>
            <a:pPr>
              <a:buFontTx/>
              <a:buChar char="-"/>
            </a:pP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313788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4A62130A-AE60-42DC-B7B1-13EAFB3C5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/>
              <a:t>- predloge: lista prisotnosti, dopisni listi, pogodba o zaposlitvi …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75A55BD4-6264-4045-8358-B760AEBB9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2800" b="1" dirty="0">
                <a:solidFill>
                  <a:prstClr val="black"/>
                </a:solidFill>
              </a:rPr>
              <a:t>OZNAČEVANJE OPERACIJ – ESRR SKLAD</a:t>
            </a:r>
            <a:endParaRPr lang="sl-SI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49A8FCE-82B1-493C-B512-FA81233BC9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1" r="20146"/>
          <a:stretch>
            <a:fillRect/>
          </a:stretch>
        </p:blipFill>
        <p:spPr bwMode="auto">
          <a:xfrm>
            <a:off x="611560" y="2095500"/>
            <a:ext cx="2915285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Rezultat iskanja slik za zastava evropska unija">
            <a:extLst>
              <a:ext uri="{FF2B5EF4-FFF2-40B4-BE49-F238E27FC236}">
                <a16:creationId xmlns:a16="http://schemas.microsoft.com/office/drawing/2014/main" id="{A7367A24-3270-40F9-A1FA-4528EB5561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465" y="2046605"/>
            <a:ext cx="1581149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6A94CAA-3D44-4A23-A455-F9B95F24DEB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949684" y="2095500"/>
            <a:ext cx="1985392" cy="9525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ED9727D-70D0-4A55-A3BE-3EE8CB34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145270"/>
            <a:ext cx="8893596" cy="67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14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Hvala za pozornost!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/>
              <a:t>KONTAKT: </a:t>
            </a:r>
          </a:p>
          <a:p>
            <a:r>
              <a:rPr lang="sl-SI" dirty="0"/>
              <a:t>Telefon: 03/56 32 -960</a:t>
            </a:r>
          </a:p>
          <a:p>
            <a:r>
              <a:rPr lang="sl-SI" dirty="0" err="1"/>
              <a:t>Mobi</a:t>
            </a:r>
            <a:r>
              <a:rPr lang="sl-SI" dirty="0"/>
              <a:t>: 070/507-578</a:t>
            </a:r>
          </a:p>
          <a:p>
            <a:r>
              <a:rPr lang="sl-SI" dirty="0"/>
              <a:t>Spletna stran: www.las-zasavje.eu</a:t>
            </a:r>
          </a:p>
          <a:p>
            <a:r>
              <a:rPr lang="sl-SI" dirty="0"/>
              <a:t>E-mail</a:t>
            </a:r>
            <a:r>
              <a:rPr lang="sl-SI"/>
              <a:t>: partnerstvo@las-zasavje.eu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6572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dirty="0"/>
              <a:t>OSNOVNE INFORMACIJE GLEDE VLAGANJA VLOG NA PRISTOJNA MINISTRSTVA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55576" y="1275606"/>
            <a:ext cx="8229600" cy="3159470"/>
          </a:xfrm>
        </p:spPr>
        <p:txBody>
          <a:bodyPr>
            <a:normAutofit fontScale="92500"/>
          </a:bodyPr>
          <a:lstStyle/>
          <a:p>
            <a:pPr lvl="0">
              <a:buAutoNum type="arabicPeriod"/>
            </a:pPr>
            <a:r>
              <a:rPr lang="sl-SI" sz="1600" b="1" u="sng" dirty="0"/>
              <a:t>JAVNI POZIV IZ EKSRP SKLADA </a:t>
            </a:r>
          </a:p>
          <a:p>
            <a:pPr lvl="0">
              <a:buAutoNum type="arabicPeriod"/>
            </a:pPr>
            <a:endParaRPr lang="sl-SI" sz="1600" b="1" u="sng" dirty="0"/>
          </a:p>
          <a:p>
            <a:pPr lvl="0">
              <a:buFontTx/>
              <a:buChar char="-"/>
            </a:pPr>
            <a:r>
              <a:rPr lang="sl-SI" sz="1600" dirty="0"/>
              <a:t>vloge dane preko programa E-kmetija v </a:t>
            </a:r>
            <a:r>
              <a:rPr lang="sl-SI" sz="1600" b="1" u="sng" dirty="0">
                <a:solidFill>
                  <a:srgbClr val="FF0000"/>
                </a:solidFill>
              </a:rPr>
              <a:t>sledečih datumih:</a:t>
            </a:r>
          </a:p>
          <a:p>
            <a:pPr lvl="0"/>
            <a:r>
              <a:rPr lang="sl-SI" sz="1600" dirty="0"/>
              <a:t>Operacija Steklarna Hrastnik vabi v Zasavje, prijavitelja Steklarna Hrastnik – IP – 31.05.2017,</a:t>
            </a:r>
          </a:p>
          <a:p>
            <a:pPr lvl="0"/>
            <a:r>
              <a:rPr lang="sl-SI" sz="1600" dirty="0"/>
              <a:t>Operacija TIC Hrastnik, prijavitelja KRC Hrastnik – 25.5.2017,</a:t>
            </a:r>
          </a:p>
          <a:p>
            <a:pPr lvl="0"/>
            <a:r>
              <a:rPr lang="sl-SI" sz="1600" dirty="0"/>
              <a:t>Operacija Novo rojstvo, prijavitelja društvo TANDEM ZAGORJE – 25.5.2017,</a:t>
            </a:r>
          </a:p>
          <a:p>
            <a:pPr lvl="0"/>
            <a:r>
              <a:rPr lang="sl-SI" sz="1600" dirty="0"/>
              <a:t>Operacija Razvijamo turizem, prijavitelja Kulturni center – DD Zagorje ob Savi – 24.05.2017,</a:t>
            </a:r>
          </a:p>
          <a:p>
            <a:pPr lvl="0"/>
            <a:r>
              <a:rPr lang="sl-SI" sz="1600" dirty="0"/>
              <a:t>Operacija Ure Zasavje, prijavitelja E-dom, </a:t>
            </a:r>
            <a:r>
              <a:rPr lang="sl-SI" sz="1600" dirty="0" err="1"/>
              <a:t>d.o.o</a:t>
            </a:r>
            <a:r>
              <a:rPr lang="sl-SI" sz="1600" dirty="0"/>
              <a:t>. – 25.5.2017,</a:t>
            </a:r>
          </a:p>
          <a:p>
            <a:pPr lvl="0"/>
            <a:r>
              <a:rPr lang="sl-SI" sz="1600" dirty="0"/>
              <a:t>Operacija Naravna dediščina Svete Planine, prijavitelja občina Trbovlje – 7.6.2017,</a:t>
            </a:r>
          </a:p>
          <a:p>
            <a:pPr lvl="0"/>
            <a:r>
              <a:rPr lang="sl-SI" sz="1600" dirty="0"/>
              <a:t>Operacija Revitalizacija javnih objektov Šentlambert, prijavitelja KS Šentlambert – 24.5.2017,</a:t>
            </a:r>
          </a:p>
          <a:p>
            <a:pPr lvl="0"/>
            <a:r>
              <a:rPr lang="sl-SI" sz="1600" dirty="0"/>
              <a:t>Operacija RSTARS, prijavitelja KS Tirna – 14.6.2017.</a:t>
            </a:r>
          </a:p>
          <a:p>
            <a:pPr lvl="0"/>
            <a:endParaRPr lang="sl-SI" sz="1400" dirty="0"/>
          </a:p>
          <a:p>
            <a:pPr lvl="0"/>
            <a:endParaRPr lang="sl-SI" sz="1400" dirty="0"/>
          </a:p>
          <a:p>
            <a:pPr lvl="0"/>
            <a:endParaRPr lang="sl-SI" sz="1400" dirty="0"/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73169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dirty="0">
                <a:solidFill>
                  <a:prstClr val="black"/>
                </a:solidFill>
              </a:rPr>
              <a:t>OSNOVNE INFORMACIJE GLEDE VLAGANJA VLOG NA PRISTOJNA MINISTRSTVA</a:t>
            </a:r>
            <a:endParaRPr lang="sl-SI" sz="2800" dirty="0"/>
          </a:p>
        </p:txBody>
      </p:sp>
      <p:sp>
        <p:nvSpPr>
          <p:cNvPr id="5" name="AutoShape 6" descr="Rezultat iskanja slik za KRES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10" descr="Rezultat iskanja slik za KRES"/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49D438E-176A-4E13-B263-3BF53A506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68" y="1169814"/>
            <a:ext cx="8596064" cy="3108671"/>
          </a:xfrm>
        </p:spPr>
        <p:txBody>
          <a:bodyPr/>
          <a:lstStyle/>
          <a:p>
            <a:pPr>
              <a:buAutoNum type="arabicPeriod" startAt="2"/>
            </a:pPr>
            <a:r>
              <a:rPr lang="sl-SI" sz="1400" b="1" u="sng" dirty="0"/>
              <a:t>JAVNI POZIV IZ ESRR SKLADA </a:t>
            </a:r>
          </a:p>
          <a:p>
            <a:pPr marL="0" indent="0">
              <a:buNone/>
            </a:pPr>
            <a:endParaRPr lang="sl-SI" sz="1400" b="1" u="sng" dirty="0"/>
          </a:p>
          <a:p>
            <a:pPr lvl="0">
              <a:buFontTx/>
              <a:buChar char="-"/>
            </a:pPr>
            <a:r>
              <a:rPr lang="sl-SI" sz="1600" dirty="0">
                <a:solidFill>
                  <a:prstClr val="white"/>
                </a:solidFill>
              </a:rPr>
              <a:t>vloge dane  fizično na posebnim obrazcih </a:t>
            </a:r>
            <a:r>
              <a:rPr lang="sl-SI" sz="1600" dirty="0">
                <a:solidFill>
                  <a:prstClr val="white"/>
                </a:solidFill>
                <a:hlinkClick r:id="rId2"/>
              </a:rPr>
              <a:t>http://www.mgrt.gov.si/delovna_podrocja/regionalni_razvoj/clld_izvajanje_lokalnega_razvoja_ki_ga_vodi_skupnost_v_programskem_obdobju_2014_2020/navodila/</a:t>
            </a:r>
            <a:r>
              <a:rPr lang="sl-SI" sz="1600" b="1" u="sng" dirty="0">
                <a:solidFill>
                  <a:srgbClr val="FF0000"/>
                </a:solidFill>
              </a:rPr>
              <a:t>v sledečih datumih: </a:t>
            </a:r>
          </a:p>
          <a:p>
            <a:pPr lvl="0"/>
            <a:r>
              <a:rPr lang="sl-SI" sz="1600" dirty="0">
                <a:solidFill>
                  <a:prstClr val="white"/>
                </a:solidFill>
              </a:rPr>
              <a:t>Operacija Nasmeh za vse, prijavitelja VDC Zagorje ob Savi – 23.8.2017,</a:t>
            </a:r>
          </a:p>
          <a:p>
            <a:pPr lvl="0"/>
            <a:r>
              <a:rPr lang="sl-SI" sz="1600" dirty="0">
                <a:solidFill>
                  <a:prstClr val="white"/>
                </a:solidFill>
              </a:rPr>
              <a:t>Operacija Oživitev mizarske tradicije v Zasavju, prijavitelja TIM POHIŠTVO, d.o.o.-4.8.2017,</a:t>
            </a:r>
          </a:p>
          <a:p>
            <a:pPr lvl="0"/>
            <a:r>
              <a:rPr lang="sl-SI" sz="1600" dirty="0">
                <a:solidFill>
                  <a:prstClr val="white"/>
                </a:solidFill>
              </a:rPr>
              <a:t>Operacija Trajnostno naravnava ureditev zunanjosti šole, prijavitelja Občina Trbovlje – 18.8.2017,</a:t>
            </a:r>
          </a:p>
          <a:p>
            <a:pPr lvl="0"/>
            <a:r>
              <a:rPr lang="sl-SI" sz="1600" dirty="0">
                <a:solidFill>
                  <a:prstClr val="white"/>
                </a:solidFill>
              </a:rPr>
              <a:t>Operacija 4.DRITL – VME (vsebine), prijavitelja DDT– 8.8.2017.</a:t>
            </a:r>
          </a:p>
          <a:p>
            <a:pPr marL="0" indent="0">
              <a:buNone/>
            </a:pPr>
            <a:endParaRPr lang="sl-S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/>
              <a:t>UPRAVIČENOST VLOG IN STROŠKOV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3528" y="1275606"/>
            <a:ext cx="8229600" cy="315947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sl-SI" sz="2800" u="sng" dirty="0"/>
              <a:t>VLOGE IZ EKSRP sklada</a:t>
            </a:r>
          </a:p>
          <a:p>
            <a:pPr marL="0" indent="0">
              <a:buNone/>
            </a:pPr>
            <a:r>
              <a:rPr lang="sl-SI" sz="1800" dirty="0"/>
              <a:t>Upravičeni stroški, ki nastanejo po datumu prejema odločbe s strani AKTRP.</a:t>
            </a:r>
          </a:p>
          <a:p>
            <a:pPr marL="0" indent="0">
              <a:buNone/>
            </a:pPr>
            <a:endParaRPr lang="sl-SI" sz="1800" dirty="0"/>
          </a:p>
          <a:p>
            <a:pPr marL="0" lvl="0" indent="0">
              <a:buNone/>
            </a:pPr>
            <a:r>
              <a:rPr lang="sl-SI" sz="2800" dirty="0">
                <a:solidFill>
                  <a:prstClr val="white"/>
                </a:solidFill>
              </a:rPr>
              <a:t>2.     </a:t>
            </a:r>
            <a:r>
              <a:rPr lang="sl-SI" sz="2800" u="sng" dirty="0">
                <a:solidFill>
                  <a:prstClr val="white"/>
                </a:solidFill>
              </a:rPr>
              <a:t>VLOGE IZ ESRR sklada</a:t>
            </a:r>
          </a:p>
          <a:p>
            <a:pPr marL="0" lvl="0" indent="0">
              <a:buNone/>
            </a:pPr>
            <a:r>
              <a:rPr lang="sl-SI" sz="1800" dirty="0">
                <a:solidFill>
                  <a:prstClr val="white"/>
                </a:solidFill>
              </a:rPr>
              <a:t>Upravičeni stroški, ki nastanejo po datumu oddaje vloge na MGRT. </a:t>
            </a:r>
          </a:p>
          <a:p>
            <a:pPr marL="0" lvl="0" indent="0">
              <a:buNone/>
            </a:pPr>
            <a:r>
              <a:rPr lang="sl-SI" sz="1800" dirty="0">
                <a:solidFill>
                  <a:prstClr val="white"/>
                </a:solidFill>
              </a:rPr>
              <a:t>E-mail, z dne 30.8.2017 (poslano obvestilo vsem prijaviteljem)    </a:t>
            </a:r>
          </a:p>
          <a:p>
            <a:pPr marL="0" indent="0">
              <a:buNone/>
            </a:pPr>
            <a:endParaRPr lang="sl-SI" sz="1800" dirty="0"/>
          </a:p>
        </p:txBody>
      </p:sp>
      <p:graphicFrame>
        <p:nvGraphicFramePr>
          <p:cNvPr id="4" name="Predmet 3">
            <a:extLst>
              <a:ext uri="{FF2B5EF4-FFF2-40B4-BE49-F238E27FC236}">
                <a16:creationId xmlns:a16="http://schemas.microsoft.com/office/drawing/2014/main" id="{CF375C4B-8CDD-4CE8-B983-A87623C287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94737"/>
              </p:ext>
            </p:extLst>
          </p:nvPr>
        </p:nvGraphicFramePr>
        <p:xfrm>
          <a:off x="7117234" y="2139702"/>
          <a:ext cx="28717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Acrobat Document" r:id="rId3" imgW="5667037" imgH="8019948" progId="AcroExch.Document.DC">
                  <p:embed/>
                </p:oleObj>
              </mc:Choice>
              <mc:Fallback>
                <p:oleObj name="Acrobat Document" r:id="rId3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17234" y="2139702"/>
                        <a:ext cx="2871788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6390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/>
              <a:t>TRENUTNO STANJE VLOG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2400" b="1" u="sng" dirty="0"/>
              <a:t>VLOGE IZ EKSRP sklada</a:t>
            </a:r>
          </a:p>
          <a:p>
            <a:pPr marL="0" indent="0">
              <a:buNone/>
            </a:pPr>
            <a:r>
              <a:rPr lang="sl-SI" sz="2000" dirty="0"/>
              <a:t>- Prejeta 1. Odločba o sofinanciranju v višini </a:t>
            </a:r>
          </a:p>
          <a:p>
            <a:pPr marL="0" indent="0">
              <a:buNone/>
            </a:pPr>
            <a:r>
              <a:rPr lang="sl-SI" sz="2000" dirty="0"/>
              <a:t>17.705,50 €, z dne 2.10.2017 </a:t>
            </a:r>
          </a:p>
          <a:p>
            <a:pPr>
              <a:buFontTx/>
              <a:buChar char="-"/>
            </a:pPr>
            <a:r>
              <a:rPr lang="sl-SI" sz="2000" dirty="0"/>
              <a:t>Ena operacija je že potrjena (Novo rojstvo), čakamo odločbo;</a:t>
            </a:r>
          </a:p>
          <a:p>
            <a:pPr>
              <a:buFontTx/>
              <a:buChar char="-"/>
            </a:pPr>
            <a:r>
              <a:rPr lang="sl-SI" sz="2000" dirty="0"/>
              <a:t>Nekatere operacije so še v potrditvi in dopolnitvi; </a:t>
            </a:r>
          </a:p>
          <a:p>
            <a:pPr marL="457200" indent="-457200">
              <a:buAutoNum type="arabicPeriod" startAt="2"/>
            </a:pPr>
            <a:r>
              <a:rPr lang="sl-SI" sz="2400" b="1" u="sng" dirty="0"/>
              <a:t>VLOGE IZ ESRR sklada</a:t>
            </a:r>
          </a:p>
          <a:p>
            <a:pPr>
              <a:buFontTx/>
              <a:buChar char="-"/>
            </a:pPr>
            <a:r>
              <a:rPr lang="sl-SI" sz="2000" dirty="0"/>
              <a:t>Ena vloga je bila že dopolnjena, čakamo pogodbo;</a:t>
            </a:r>
          </a:p>
          <a:p>
            <a:pPr>
              <a:buFontTx/>
              <a:buChar char="-"/>
            </a:pPr>
            <a:r>
              <a:rPr lang="sl-SI" sz="2000" dirty="0"/>
              <a:t>Za ostale 3 še ni nikakršnih povratnih informacij; </a:t>
            </a:r>
          </a:p>
          <a:p>
            <a:pPr>
              <a:buFontTx/>
              <a:buChar char="-"/>
            </a:pPr>
            <a:endParaRPr lang="sl-SI" sz="2400" dirty="0"/>
          </a:p>
          <a:p>
            <a:pPr>
              <a:buFontTx/>
              <a:buChar char="-"/>
            </a:pPr>
            <a:endParaRPr lang="sl-SI" sz="2400" dirty="0"/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endParaRPr lang="sl-SI" sz="2400" dirty="0"/>
          </a:p>
        </p:txBody>
      </p:sp>
      <p:sp>
        <p:nvSpPr>
          <p:cNvPr id="4" name="AutoShape 2" descr="Rezultat iskanja slik za ZAPISNIK"/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F7E5EC4-8F9F-4A18-A187-8A2B5BD04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7" y="1275606"/>
            <a:ext cx="2191238" cy="120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4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5450" y="267494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sl-SI" sz="2800" b="1" dirty="0"/>
              <a:t>PRVE OBVEZNOSTI IZBRANIH VLOG 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2400" dirty="0"/>
              <a:t>* Vzorec pogodbe o sodelovanju med LAS in upravičencem</a:t>
            </a:r>
          </a:p>
          <a:p>
            <a:pPr marL="0" indent="0">
              <a:buNone/>
            </a:pPr>
            <a:r>
              <a:rPr lang="sl-SI" sz="2400" dirty="0"/>
              <a:t>(obveznosti upravičenca, obveznosti LAS, pooblastila LAS, reševanje sporov ..) – EKSRP sklad</a:t>
            </a:r>
          </a:p>
          <a:p>
            <a:pPr marL="0" indent="0">
              <a:buNone/>
            </a:pPr>
            <a:r>
              <a:rPr lang="sl-SI" sz="2400" dirty="0"/>
              <a:t>* </a:t>
            </a:r>
            <a:r>
              <a:rPr lang="sl-SI" sz="2400" dirty="0" err="1"/>
              <a:t>Konzorcijska</a:t>
            </a:r>
            <a:r>
              <a:rPr lang="sl-SI" sz="2400" dirty="0"/>
              <a:t> pogodba (že sestavni del vloge) med nosilcem operacije in partnerji</a:t>
            </a:r>
          </a:p>
          <a:p>
            <a:pPr marL="0" indent="0">
              <a:buNone/>
            </a:pPr>
            <a:r>
              <a:rPr lang="sl-SI" sz="2400" dirty="0">
                <a:hlinkClick r:id="rId2"/>
              </a:rPr>
              <a:t>http://www.mgrt.gov.si/delovna_podrocja/regionalni_razvoj/clld_izvajanje_lokalnega_razvoja_ki_ga_vodi_skupnost_v_programskem_obdobju_2014_2020/navodila/</a:t>
            </a:r>
            <a:endParaRPr lang="sl-SI" sz="2400" dirty="0"/>
          </a:p>
          <a:p>
            <a:r>
              <a:rPr lang="sl-SI" sz="2400" dirty="0"/>
              <a:t>* javna predstavitev operacije – 1. aktivnost (evidentiranje)!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E62667-2959-4CC4-A37B-D14AF8656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/>
              <a:t>FINANČNI TOKOKROGI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D0D5E30-C3B1-405C-8E2D-E7C633E2A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l-SI" b="1" u="sng" dirty="0">
                <a:solidFill>
                  <a:srgbClr val="FF0000"/>
                </a:solidFill>
              </a:rPr>
              <a:t>1. SKLAD EKSRP</a:t>
            </a:r>
          </a:p>
          <a:p>
            <a:pPr marL="0" indent="0">
              <a:buNone/>
            </a:pPr>
            <a:r>
              <a:rPr lang="sl-SI" dirty="0">
                <a:solidFill>
                  <a:schemeClr val="bg1">
                    <a:lumMod val="95000"/>
                  </a:schemeClr>
                </a:solidFill>
              </a:rPr>
              <a:t>Zahtevke za izplačilo oddaja LAS, glede tokokroga sredstev še ni določeno in opredeljeno v odločbi; po zadnjih, še neuradnih informacijah naj bi sredstva dobil vsak partner posebej na svoj TRR</a:t>
            </a:r>
          </a:p>
          <a:p>
            <a:pPr marL="514350" indent="-514350">
              <a:buAutoNum type="arabicPeriod"/>
            </a:pPr>
            <a:endParaRPr lang="sl-SI" dirty="0"/>
          </a:p>
          <a:p>
            <a:pPr marL="514350" indent="-514350">
              <a:buAutoNum type="arabicPeriod"/>
            </a:pPr>
            <a:endParaRPr lang="sl-SI" dirty="0"/>
          </a:p>
          <a:p>
            <a:pPr marL="0" indent="0">
              <a:buNone/>
            </a:pPr>
            <a:r>
              <a:rPr lang="sl-SI" b="1" u="sng" dirty="0">
                <a:solidFill>
                  <a:srgbClr val="FF0000"/>
                </a:solidFill>
              </a:rPr>
              <a:t>2. SKLAD ESRR</a:t>
            </a:r>
          </a:p>
          <a:p>
            <a:pPr marL="0" indent="0">
              <a:buNone/>
            </a:pPr>
            <a:r>
              <a:rPr lang="sl-SI" b="1" dirty="0"/>
              <a:t>Osnova: </a:t>
            </a:r>
            <a:r>
              <a:rPr lang="sl-SI" b="1" dirty="0" err="1"/>
              <a:t>Konzorcijska</a:t>
            </a:r>
            <a:r>
              <a:rPr lang="sl-SI" b="1" dirty="0"/>
              <a:t> pogodba</a:t>
            </a:r>
            <a:r>
              <a:rPr lang="sl-SI" dirty="0"/>
              <a:t>(dopis MGRT, z dne 3.7.2017); podpis pogodbe med MGRT in nosilcem operacije, sredstva le vodilnemu partnerju, nakazilo v 5-ih delovnih dneh ostalim partnerjem </a:t>
            </a:r>
          </a:p>
        </p:txBody>
      </p:sp>
    </p:spTree>
    <p:extLst>
      <p:ext uri="{BB962C8B-B14F-4D97-AF65-F5344CB8AC3E}">
        <p14:creationId xmlns:p14="http://schemas.microsoft.com/office/powerpoint/2010/main" val="3393232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b="1" dirty="0"/>
              <a:t>OZNAČEVANJE OPERACIJ – EKSRP SKLAD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11560" y="1419622"/>
            <a:ext cx="8229600" cy="3159470"/>
          </a:xfrm>
        </p:spPr>
        <p:txBody>
          <a:bodyPr>
            <a:normAutofit lnSpcReduction="10000"/>
          </a:bodyPr>
          <a:lstStyle/>
          <a:p>
            <a:pPr lvl="0">
              <a:buFontTx/>
              <a:buChar char="-"/>
            </a:pPr>
            <a:r>
              <a:rPr lang="sl-SI" sz="2400" dirty="0"/>
              <a:t>vsa navodila (za oba sklada) dostopna na spletni strani Partnerstva LAS Zasavje, zavihek: dokumenti. </a:t>
            </a:r>
          </a:p>
          <a:p>
            <a:pPr marL="457200" lvl="0" indent="-457200">
              <a:buAutoNum type="alphaLcParenR"/>
            </a:pPr>
            <a:r>
              <a:rPr lang="sl-SI" sz="2100" b="1" u="sng" dirty="0"/>
              <a:t>SKLAD EKSRP</a:t>
            </a:r>
          </a:p>
          <a:p>
            <a:pPr lvl="0">
              <a:buFontTx/>
              <a:buChar char="-"/>
            </a:pPr>
            <a:r>
              <a:rPr lang="sl-SI" sz="1800" dirty="0"/>
              <a:t>Plakat (za vrednosti </a:t>
            </a:r>
            <a:r>
              <a:rPr lang="sl-SI" sz="1800"/>
              <a:t>nad 10.000 do 50.000 </a:t>
            </a:r>
            <a:r>
              <a:rPr lang="sl-SI" sz="1800" dirty="0"/>
              <a:t>€): šifra in naziv </a:t>
            </a:r>
            <a:r>
              <a:rPr lang="sl-SI" sz="1800" dirty="0" err="1"/>
              <a:t>podukrepa</a:t>
            </a:r>
            <a:r>
              <a:rPr lang="sl-SI" sz="1800" dirty="0"/>
              <a:t> in naziv operacije;</a:t>
            </a:r>
          </a:p>
          <a:p>
            <a:pPr lvl="0">
              <a:buFontTx/>
              <a:buChar char="-"/>
            </a:pPr>
            <a:r>
              <a:rPr lang="sl-SI" sz="1800" dirty="0"/>
              <a:t>Nalepka (za naložbo v premično opremo);</a:t>
            </a:r>
          </a:p>
          <a:p>
            <a:pPr lvl="0">
              <a:buFontTx/>
              <a:buChar char="-"/>
            </a:pPr>
            <a:r>
              <a:rPr lang="sl-SI" sz="1800" dirty="0" err="1"/>
              <a:t>Obrazložitvena</a:t>
            </a:r>
            <a:r>
              <a:rPr lang="sl-SI" sz="1800" dirty="0"/>
              <a:t> tabla (za vrednosti nad 50.000 €): </a:t>
            </a:r>
            <a:r>
              <a:rPr lang="sl-SI" sz="1800" dirty="0">
                <a:solidFill>
                  <a:prstClr val="white"/>
                </a:solidFill>
              </a:rPr>
              <a:t>šifra in naziv </a:t>
            </a:r>
            <a:r>
              <a:rPr lang="sl-SI" sz="1800" dirty="0" err="1">
                <a:solidFill>
                  <a:prstClr val="white"/>
                </a:solidFill>
              </a:rPr>
              <a:t>podukrepa</a:t>
            </a:r>
            <a:r>
              <a:rPr lang="sl-SI" sz="1800" dirty="0">
                <a:solidFill>
                  <a:prstClr val="white"/>
                </a:solidFill>
              </a:rPr>
              <a:t> in naziv operacije;</a:t>
            </a:r>
          </a:p>
          <a:p>
            <a:pPr lvl="0">
              <a:buFontTx/>
              <a:buChar char="-"/>
            </a:pPr>
            <a:r>
              <a:rPr lang="sl-SI" sz="1800" dirty="0">
                <a:solidFill>
                  <a:prstClr val="white"/>
                </a:solidFill>
              </a:rPr>
              <a:t>Informacija in komunikacijska gradiva;</a:t>
            </a:r>
          </a:p>
          <a:p>
            <a:pPr lvl="0">
              <a:buFontTx/>
              <a:buChar char="-"/>
            </a:pPr>
            <a:r>
              <a:rPr lang="sl-SI" sz="1800" dirty="0">
                <a:solidFill>
                  <a:prstClr val="white"/>
                </a:solidFill>
              </a:rPr>
              <a:t>Dopisni listi, liste prisotnosti – interno gradivo;</a:t>
            </a:r>
          </a:p>
          <a:p>
            <a:pPr lvl="0">
              <a:buFontTx/>
              <a:buChar char="-"/>
            </a:pPr>
            <a:endParaRPr lang="sl-SI" sz="1800" dirty="0"/>
          </a:p>
          <a:p>
            <a:pPr lvl="0">
              <a:buFontTx/>
              <a:buChar char="-"/>
            </a:pPr>
            <a:endParaRPr lang="sl-SI" sz="1800" dirty="0"/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endParaRPr lang="sl-SI" sz="2400" dirty="0"/>
          </a:p>
          <a:p>
            <a:endParaRPr lang="sl-SI" dirty="0"/>
          </a:p>
        </p:txBody>
      </p:sp>
      <p:sp>
        <p:nvSpPr>
          <p:cNvPr id="7" name="AutoShape 4" descr="Rezultat iskanja slik za zapis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" name="AutoShape 6" descr="Rezultat iskanja slik za zapisnik"/>
          <p:cNvSpPr>
            <a:spLocks noChangeAspect="1" noChangeArrowheads="1"/>
          </p:cNvSpPr>
          <p:nvPr/>
        </p:nvSpPr>
        <p:spPr bwMode="auto">
          <a:xfrm flipH="1" flipV="1">
            <a:off x="-152546" y="-452586"/>
            <a:ext cx="460521" cy="46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1653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6FF7AC-7DBA-450D-89B7-C2F73CD58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/>
              <a:t>OZNAČEVANJE OPERACIJ- EKSRP SKLAD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BA98069-CBDC-4222-8749-3E6457356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sz="1800" dirty="0" err="1"/>
              <a:t>Časovnice</a:t>
            </a:r>
            <a:r>
              <a:rPr lang="sl-SI" sz="1800" dirty="0"/>
              <a:t> – dobimo od AKTRP;</a:t>
            </a:r>
          </a:p>
          <a:p>
            <a:pPr lvl="0">
              <a:buFontTx/>
              <a:buChar char="-"/>
            </a:pPr>
            <a:r>
              <a:rPr lang="sl-SI" sz="1800" dirty="0">
                <a:solidFill>
                  <a:prstClr val="white"/>
                </a:solidFill>
              </a:rPr>
              <a:t>Pogodbe o zaposlitvi – obvezni logi PRP in LEADER, zastava SLO, simbol unije, v besedilu navedeno, da je bila oseba zaposlena za določen čas v okviru operacije …., ki se financira iz EKSRP sklada </a:t>
            </a:r>
          </a:p>
          <a:p>
            <a:pPr lvl="0">
              <a:buFontTx/>
              <a:buChar char="-"/>
            </a:pPr>
            <a:endParaRPr lang="sl-SI" sz="1800" dirty="0">
              <a:solidFill>
                <a:prstClr val="white"/>
              </a:solidFill>
            </a:endParaRPr>
          </a:p>
          <a:p>
            <a:pPr lvl="0">
              <a:buFontTx/>
              <a:buChar char="-"/>
            </a:pPr>
            <a:endParaRPr lang="sl-SI" sz="1800" dirty="0">
              <a:solidFill>
                <a:prstClr val="white"/>
              </a:solidFill>
            </a:endParaRPr>
          </a:p>
          <a:p>
            <a:pPr marL="0" lvl="0" indent="0">
              <a:buNone/>
            </a:pPr>
            <a:endParaRPr lang="sl-SI" sz="1800" dirty="0">
              <a:solidFill>
                <a:prstClr val="white"/>
              </a:solidFill>
            </a:endParaRPr>
          </a:p>
          <a:p>
            <a:pPr>
              <a:buFontTx/>
              <a:buChar char="-"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4F3B815-7122-4B6B-9A98-4DF8E8DC1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063" y="3003797"/>
            <a:ext cx="4101193" cy="10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38194"/>
      </p:ext>
    </p:extLst>
  </p:cSld>
  <p:clrMapOvr>
    <a:masterClrMapping/>
  </p:clrMapOvr>
</p:sld>
</file>

<file path=ppt/theme/theme1.xml><?xml version="1.0" encoding="utf-8"?>
<a:theme xmlns:a="http://schemas.openxmlformats.org/drawingml/2006/main" name="LAS">
  <a:themeElements>
    <a:clrScheme name="Po meri 24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DA844"/>
      </a:accent1>
      <a:accent2>
        <a:srgbClr val="77462B"/>
      </a:accent2>
      <a:accent3>
        <a:srgbClr val="B5AE53"/>
      </a:accent3>
      <a:accent4>
        <a:srgbClr val="848058"/>
      </a:accent4>
      <a:accent5>
        <a:srgbClr val="E8B54D"/>
      </a:accent5>
      <a:accent6>
        <a:srgbClr val="6A4E4E"/>
      </a:accent6>
      <a:hlink>
        <a:srgbClr val="A23A28"/>
      </a:hlink>
      <a:folHlink>
        <a:srgbClr val="A5947E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1891</TotalTime>
  <Words>791</Words>
  <Application>Microsoft Office PowerPoint</Application>
  <PresentationFormat>Diaprojekcija na zaslonu (16:9)</PresentationFormat>
  <Paragraphs>89</Paragraphs>
  <Slides>12</Slides>
  <Notes>1</Notes>
  <HiddenSlides>0</HiddenSlides>
  <MMClips>0</MMClips>
  <ScaleCrop>false</ScaleCrop>
  <HeadingPairs>
    <vt:vector size="8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Calibri</vt:lpstr>
      <vt:lpstr>Constantia</vt:lpstr>
      <vt:lpstr>LAS</vt:lpstr>
      <vt:lpstr>Acrobat Document</vt:lpstr>
      <vt:lpstr>PARTNERSTVO LAS ZASAVJE </vt:lpstr>
      <vt:lpstr>OSNOVNE INFORMACIJE GLEDE VLAGANJA VLOG NA PRISTOJNA MINISTRSTVA</vt:lpstr>
      <vt:lpstr>OSNOVNE INFORMACIJE GLEDE VLAGANJA VLOG NA PRISTOJNA MINISTRSTVA</vt:lpstr>
      <vt:lpstr>UPRAVIČENOST VLOG IN STROŠKOV </vt:lpstr>
      <vt:lpstr>TRENUTNO STANJE VLOG </vt:lpstr>
      <vt:lpstr>PRVE OBVEZNOSTI IZBRANIH VLOG </vt:lpstr>
      <vt:lpstr>FINANČNI TOKOKROGI </vt:lpstr>
      <vt:lpstr>OZNAČEVANJE OPERACIJ – EKSRP SKLAD </vt:lpstr>
      <vt:lpstr>OZNAČEVANJE OPERACIJ- EKSRP SKLAD </vt:lpstr>
      <vt:lpstr>OZNAČEVANJE OPERACIJ – ESRR SKLAD </vt:lpstr>
      <vt:lpstr>OZNAČEVANJE OPERACIJ – ESRR SKLAD</vt:lpstr>
      <vt:lpstr>Hvala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Natasa Gala</dc:creator>
  <cp:lastModifiedBy>Maša</cp:lastModifiedBy>
  <cp:revision>143</cp:revision>
  <cp:lastPrinted>2017-04-20T09:51:48Z</cp:lastPrinted>
  <dcterms:created xsi:type="dcterms:W3CDTF">2016-04-21T10:48:39Z</dcterms:created>
  <dcterms:modified xsi:type="dcterms:W3CDTF">2017-11-15T06:58:28Z</dcterms:modified>
</cp:coreProperties>
</file>