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9" r:id="rId3"/>
    <p:sldId id="264" r:id="rId4"/>
    <p:sldId id="286" r:id="rId5"/>
    <p:sldId id="287" r:id="rId6"/>
    <p:sldId id="289" r:id="rId7"/>
    <p:sldId id="284" r:id="rId8"/>
    <p:sldId id="285" r:id="rId9"/>
    <p:sldId id="270" r:id="rId10"/>
    <p:sldId id="271" r:id="rId11"/>
    <p:sldId id="272" r:id="rId12"/>
    <p:sldId id="275" r:id="rId13"/>
    <p:sldId id="276" r:id="rId14"/>
    <p:sldId id="277" r:id="rId15"/>
    <p:sldId id="273" r:id="rId16"/>
    <p:sldId id="274" r:id="rId17"/>
    <p:sldId id="280" r:id="rId18"/>
    <p:sldId id="281" r:id="rId19"/>
    <p:sldId id="278" r:id="rId20"/>
    <p:sldId id="279" r:id="rId21"/>
    <p:sldId id="266" r:id="rId22"/>
    <p:sldId id="267" r:id="rId23"/>
    <p:sldId id="268" r:id="rId24"/>
    <p:sldId id="269" r:id="rId25"/>
    <p:sldId id="288" r:id="rId26"/>
    <p:sldId id="282" r:id="rId27"/>
    <p:sldId id="283" r:id="rId28"/>
    <p:sldId id="265" r:id="rId29"/>
  </p:sldIdLst>
  <p:sldSz cx="9144000" cy="6858000" type="screen4x3"/>
  <p:notesSz cx="6797675" cy="9926638"/>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191" autoAdjust="0"/>
    <p:restoredTop sz="94660"/>
  </p:normalViewPr>
  <p:slideViewPr>
    <p:cSldViewPr>
      <p:cViewPr varScale="1">
        <p:scale>
          <a:sx n="68" d="100"/>
          <a:sy n="68" d="100"/>
        </p:scale>
        <p:origin x="1500"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bg>
      <p:bgRef idx="1002">
        <a:schemeClr val="bg2"/>
      </p:bgRef>
    </p:bg>
    <p:spTree>
      <p:nvGrpSpPr>
        <p:cNvPr id="1" name=""/>
        <p:cNvGrpSpPr/>
        <p:nvPr/>
      </p:nvGrpSpPr>
      <p:grpSpPr>
        <a:xfrm>
          <a:off x="0" y="0"/>
          <a:ext cx="0" cy="0"/>
          <a:chOff x="0" y="0"/>
          <a:chExt cx="0" cy="0"/>
        </a:xfrm>
      </p:grpSpPr>
      <p:sp>
        <p:nvSpPr>
          <p:cNvPr id="9" name="Naslov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sl-SI"/>
              <a:t>Kliknite, če želite urediti slog naslova matrice</a:t>
            </a:r>
            <a:endParaRPr kumimoji="0" lang="en-US"/>
          </a:p>
        </p:txBody>
      </p:sp>
      <p:sp>
        <p:nvSpPr>
          <p:cNvPr id="17" name="Podnaslov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sl-SI"/>
              <a:t>Kliknite, če želite urediti slog podnaslova matrice</a:t>
            </a:r>
            <a:endParaRPr kumimoji="0" lang="en-US"/>
          </a:p>
        </p:txBody>
      </p:sp>
      <p:sp>
        <p:nvSpPr>
          <p:cNvPr id="30" name="Ograda datuma 29"/>
          <p:cNvSpPr>
            <a:spLocks noGrp="1"/>
          </p:cNvSpPr>
          <p:nvPr>
            <p:ph type="dt" sz="half" idx="10"/>
          </p:nvPr>
        </p:nvSpPr>
        <p:spPr/>
        <p:txBody>
          <a:bodyPr/>
          <a:lstStyle/>
          <a:p>
            <a:fld id="{C4727897-3CE3-4072-827B-D5A9867F7707}" type="datetimeFigureOut">
              <a:rPr lang="sl-SI" smtClean="0"/>
              <a:pPr/>
              <a:t>26. 10. 2017</a:t>
            </a:fld>
            <a:endParaRPr lang="sl-SI"/>
          </a:p>
        </p:txBody>
      </p:sp>
      <p:sp>
        <p:nvSpPr>
          <p:cNvPr id="19" name="Ograda noge 18"/>
          <p:cNvSpPr>
            <a:spLocks noGrp="1"/>
          </p:cNvSpPr>
          <p:nvPr>
            <p:ph type="ftr" sz="quarter" idx="11"/>
          </p:nvPr>
        </p:nvSpPr>
        <p:spPr/>
        <p:txBody>
          <a:bodyPr/>
          <a:lstStyle/>
          <a:p>
            <a:endParaRPr lang="sl-SI"/>
          </a:p>
        </p:txBody>
      </p:sp>
      <p:sp>
        <p:nvSpPr>
          <p:cNvPr id="27" name="Ograda številke diapozitiva 26"/>
          <p:cNvSpPr>
            <a:spLocks noGrp="1"/>
          </p:cNvSpPr>
          <p:nvPr>
            <p:ph type="sldNum" sz="quarter" idx="12"/>
          </p:nvPr>
        </p:nvSpPr>
        <p:spPr/>
        <p:txBody>
          <a:bodyPr/>
          <a:lstStyle/>
          <a:p>
            <a:fld id="{D905EDC6-C26D-4D7C-A711-92CB7E5788A0}" type="slidenum">
              <a:rPr lang="sl-SI" smtClean="0"/>
              <a:pPr/>
              <a:t>‹#›</a:t>
            </a:fld>
            <a:endParaRPr lang="sl-SI"/>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kumimoji="0" lang="sl-SI"/>
              <a:t>Kliknite, če želite urediti slog naslova matrice</a:t>
            </a:r>
            <a:endParaRPr kumimoji="0" lang="en-US"/>
          </a:p>
        </p:txBody>
      </p:sp>
      <p:sp>
        <p:nvSpPr>
          <p:cNvPr id="3" name="Ograda navpičnega besedila 2"/>
          <p:cNvSpPr>
            <a:spLocks noGrp="1"/>
          </p:cNvSpPr>
          <p:nvPr>
            <p:ph type="body" orient="vert" idx="1"/>
          </p:nvPr>
        </p:nvSpPr>
        <p:spPr/>
        <p:txBody>
          <a:bodyPr vert="eaVert"/>
          <a:lstStyle/>
          <a:p>
            <a:pPr lvl="0" eaLnBrk="1" latinLnBrk="0" hangingPunct="1"/>
            <a:r>
              <a:rPr lang="sl-SI"/>
              <a:t>Kliknite, če želite urediti sloge besedila matrice</a:t>
            </a:r>
          </a:p>
          <a:p>
            <a:pPr lvl="1" eaLnBrk="1" latinLnBrk="0" hangingPunct="1"/>
            <a:r>
              <a:rPr lang="sl-SI"/>
              <a:t>Druga raven</a:t>
            </a:r>
          </a:p>
          <a:p>
            <a:pPr lvl="2" eaLnBrk="1" latinLnBrk="0" hangingPunct="1"/>
            <a:r>
              <a:rPr lang="sl-SI"/>
              <a:t>Tretja raven</a:t>
            </a:r>
          </a:p>
          <a:p>
            <a:pPr lvl="3" eaLnBrk="1" latinLnBrk="0" hangingPunct="1"/>
            <a:r>
              <a:rPr lang="sl-SI"/>
              <a:t>Četrta raven</a:t>
            </a:r>
          </a:p>
          <a:p>
            <a:pPr lvl="4" eaLnBrk="1" latinLnBrk="0" hangingPunct="1"/>
            <a:r>
              <a:rPr lang="sl-SI"/>
              <a:t>Peta raven</a:t>
            </a:r>
            <a:endParaRPr kumimoji="0" lang="en-US"/>
          </a:p>
        </p:txBody>
      </p:sp>
      <p:sp>
        <p:nvSpPr>
          <p:cNvPr id="4" name="Ograda datuma 3"/>
          <p:cNvSpPr>
            <a:spLocks noGrp="1"/>
          </p:cNvSpPr>
          <p:nvPr>
            <p:ph type="dt" sz="half" idx="10"/>
          </p:nvPr>
        </p:nvSpPr>
        <p:spPr/>
        <p:txBody>
          <a:bodyPr/>
          <a:lstStyle/>
          <a:p>
            <a:fld id="{C4727897-3CE3-4072-827B-D5A9867F7707}" type="datetimeFigureOut">
              <a:rPr lang="sl-SI" smtClean="0"/>
              <a:pPr/>
              <a:t>26. 10. 2017</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D905EDC6-C26D-4D7C-A711-92CB7E5788A0}" type="slidenum">
              <a:rPr lang="sl-SI" smtClean="0"/>
              <a:pPr/>
              <a:t>‹#›</a:t>
            </a:fld>
            <a:endParaRPr lang="sl-SI"/>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6629400" y="914401"/>
            <a:ext cx="2057400" cy="5211763"/>
          </a:xfrm>
        </p:spPr>
        <p:txBody>
          <a:bodyPr vert="eaVert"/>
          <a:lstStyle/>
          <a:p>
            <a:r>
              <a:rPr kumimoji="0" lang="sl-SI"/>
              <a:t>Kliknite, če želite urediti slog naslova matrice</a:t>
            </a:r>
            <a:endParaRPr kumimoji="0" lang="en-US"/>
          </a:p>
        </p:txBody>
      </p:sp>
      <p:sp>
        <p:nvSpPr>
          <p:cNvPr id="3" name="Ograda navpičnega besedila 2"/>
          <p:cNvSpPr>
            <a:spLocks noGrp="1"/>
          </p:cNvSpPr>
          <p:nvPr>
            <p:ph type="body" orient="vert" idx="1"/>
          </p:nvPr>
        </p:nvSpPr>
        <p:spPr>
          <a:xfrm>
            <a:off x="457200" y="914401"/>
            <a:ext cx="6019800" cy="5211763"/>
          </a:xfrm>
        </p:spPr>
        <p:txBody>
          <a:bodyPr vert="eaVert"/>
          <a:lstStyle/>
          <a:p>
            <a:pPr lvl="0" eaLnBrk="1" latinLnBrk="0" hangingPunct="1"/>
            <a:r>
              <a:rPr lang="sl-SI"/>
              <a:t>Kliknite, če želite urediti sloge besedila matrice</a:t>
            </a:r>
          </a:p>
          <a:p>
            <a:pPr lvl="1" eaLnBrk="1" latinLnBrk="0" hangingPunct="1"/>
            <a:r>
              <a:rPr lang="sl-SI"/>
              <a:t>Druga raven</a:t>
            </a:r>
          </a:p>
          <a:p>
            <a:pPr lvl="2" eaLnBrk="1" latinLnBrk="0" hangingPunct="1"/>
            <a:r>
              <a:rPr lang="sl-SI"/>
              <a:t>Tretja raven</a:t>
            </a:r>
          </a:p>
          <a:p>
            <a:pPr lvl="3" eaLnBrk="1" latinLnBrk="0" hangingPunct="1"/>
            <a:r>
              <a:rPr lang="sl-SI"/>
              <a:t>Četrta raven</a:t>
            </a:r>
          </a:p>
          <a:p>
            <a:pPr lvl="4" eaLnBrk="1" latinLnBrk="0" hangingPunct="1"/>
            <a:r>
              <a:rPr lang="sl-SI"/>
              <a:t>Peta raven</a:t>
            </a:r>
            <a:endParaRPr kumimoji="0" lang="en-US"/>
          </a:p>
        </p:txBody>
      </p:sp>
      <p:sp>
        <p:nvSpPr>
          <p:cNvPr id="4" name="Ograda datuma 3"/>
          <p:cNvSpPr>
            <a:spLocks noGrp="1"/>
          </p:cNvSpPr>
          <p:nvPr>
            <p:ph type="dt" sz="half" idx="10"/>
          </p:nvPr>
        </p:nvSpPr>
        <p:spPr/>
        <p:txBody>
          <a:bodyPr/>
          <a:lstStyle/>
          <a:p>
            <a:fld id="{C4727897-3CE3-4072-827B-D5A9867F7707}" type="datetimeFigureOut">
              <a:rPr lang="sl-SI" smtClean="0"/>
              <a:pPr/>
              <a:t>26. 10. 2017</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D905EDC6-C26D-4D7C-A711-92CB7E5788A0}" type="slidenum">
              <a:rPr lang="sl-SI" smtClean="0"/>
              <a:pPr/>
              <a:t>‹#›</a:t>
            </a:fld>
            <a:endParaRPr lang="sl-SI"/>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kumimoji="0" lang="sl-SI"/>
              <a:t>Kliknite, če želite urediti slog naslova matrice</a:t>
            </a:r>
            <a:endParaRPr kumimoji="0" lang="en-US"/>
          </a:p>
        </p:txBody>
      </p:sp>
      <p:sp>
        <p:nvSpPr>
          <p:cNvPr id="3" name="Ograda vsebine 2"/>
          <p:cNvSpPr>
            <a:spLocks noGrp="1"/>
          </p:cNvSpPr>
          <p:nvPr>
            <p:ph idx="1"/>
          </p:nvPr>
        </p:nvSpPr>
        <p:spPr/>
        <p:txBody>
          <a:bodyPr/>
          <a:lstStyle/>
          <a:p>
            <a:pPr lvl="0" eaLnBrk="1" latinLnBrk="0" hangingPunct="1"/>
            <a:r>
              <a:rPr lang="sl-SI"/>
              <a:t>Kliknite, če želite urediti sloge besedila matrice</a:t>
            </a:r>
          </a:p>
          <a:p>
            <a:pPr lvl="1" eaLnBrk="1" latinLnBrk="0" hangingPunct="1"/>
            <a:r>
              <a:rPr lang="sl-SI"/>
              <a:t>Druga raven</a:t>
            </a:r>
          </a:p>
          <a:p>
            <a:pPr lvl="2" eaLnBrk="1" latinLnBrk="0" hangingPunct="1"/>
            <a:r>
              <a:rPr lang="sl-SI"/>
              <a:t>Tretja raven</a:t>
            </a:r>
          </a:p>
          <a:p>
            <a:pPr lvl="3" eaLnBrk="1" latinLnBrk="0" hangingPunct="1"/>
            <a:r>
              <a:rPr lang="sl-SI"/>
              <a:t>Četrta raven</a:t>
            </a:r>
          </a:p>
          <a:p>
            <a:pPr lvl="4" eaLnBrk="1" latinLnBrk="0" hangingPunct="1"/>
            <a:r>
              <a:rPr lang="sl-SI"/>
              <a:t>Peta raven</a:t>
            </a:r>
            <a:endParaRPr kumimoji="0" lang="en-US"/>
          </a:p>
        </p:txBody>
      </p:sp>
      <p:sp>
        <p:nvSpPr>
          <p:cNvPr id="4" name="Ograda datuma 3"/>
          <p:cNvSpPr>
            <a:spLocks noGrp="1"/>
          </p:cNvSpPr>
          <p:nvPr>
            <p:ph type="dt" sz="half" idx="10"/>
          </p:nvPr>
        </p:nvSpPr>
        <p:spPr/>
        <p:txBody>
          <a:bodyPr/>
          <a:lstStyle/>
          <a:p>
            <a:fld id="{C4727897-3CE3-4072-827B-D5A9867F7707}" type="datetimeFigureOut">
              <a:rPr lang="sl-SI" smtClean="0"/>
              <a:pPr/>
              <a:t>26. 10. 2017</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D905EDC6-C26D-4D7C-A711-92CB7E5788A0}" type="slidenum">
              <a:rPr lang="sl-SI" smtClean="0"/>
              <a:pPr/>
              <a:t>‹#›</a:t>
            </a:fld>
            <a:endParaRPr lang="sl-SI"/>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bg>
      <p:bgRef idx="1002">
        <a:schemeClr val="bg2"/>
      </p:bgRef>
    </p:bg>
    <p:spTree>
      <p:nvGrpSpPr>
        <p:cNvPr id="1" name=""/>
        <p:cNvGrpSpPr/>
        <p:nvPr/>
      </p:nvGrpSpPr>
      <p:grpSpPr>
        <a:xfrm>
          <a:off x="0" y="0"/>
          <a:ext cx="0" cy="0"/>
          <a:chOff x="0" y="0"/>
          <a:chExt cx="0" cy="0"/>
        </a:xfrm>
      </p:grpSpPr>
      <p:sp>
        <p:nvSpPr>
          <p:cNvPr id="2" name="Naslov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sl-SI"/>
              <a:t>Kliknite, če želite urediti slog naslova matrice</a:t>
            </a:r>
            <a:endParaRPr kumimoji="0" lang="en-US"/>
          </a:p>
        </p:txBody>
      </p:sp>
      <p:sp>
        <p:nvSpPr>
          <p:cNvPr id="3" name="Ograda besedila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sl-SI"/>
              <a:t>Kliknite, če želite urediti sloge besedila matrice</a:t>
            </a:r>
          </a:p>
        </p:txBody>
      </p:sp>
      <p:sp>
        <p:nvSpPr>
          <p:cNvPr id="4" name="Ograda datuma 3"/>
          <p:cNvSpPr>
            <a:spLocks noGrp="1"/>
          </p:cNvSpPr>
          <p:nvPr>
            <p:ph type="dt" sz="half" idx="10"/>
          </p:nvPr>
        </p:nvSpPr>
        <p:spPr/>
        <p:txBody>
          <a:bodyPr/>
          <a:lstStyle/>
          <a:p>
            <a:fld id="{C4727897-3CE3-4072-827B-D5A9867F7707}" type="datetimeFigureOut">
              <a:rPr lang="sl-SI" smtClean="0"/>
              <a:pPr/>
              <a:t>26. 10. 2017</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D905EDC6-C26D-4D7C-A711-92CB7E5788A0}" type="slidenum">
              <a:rPr lang="sl-SI" smtClean="0"/>
              <a:pPr/>
              <a:t>‹#›</a:t>
            </a:fld>
            <a:endParaRPr lang="sl-SI"/>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a:xfrm>
            <a:off x="457200" y="704088"/>
            <a:ext cx="8229600" cy="1143000"/>
          </a:xfrm>
        </p:spPr>
        <p:txBody>
          <a:bodyPr/>
          <a:lstStyle/>
          <a:p>
            <a:r>
              <a:rPr kumimoji="0" lang="sl-SI"/>
              <a:t>Kliknite, če želite urediti slog naslova matrice</a:t>
            </a:r>
            <a:endParaRPr kumimoji="0" lang="en-US"/>
          </a:p>
        </p:txBody>
      </p:sp>
      <p:sp>
        <p:nvSpPr>
          <p:cNvPr id="3" name="Ograda vsebine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sl-SI"/>
              <a:t>Kliknite, če želite urediti sloge besedila matrice</a:t>
            </a:r>
          </a:p>
          <a:p>
            <a:pPr lvl="1" eaLnBrk="1" latinLnBrk="0" hangingPunct="1"/>
            <a:r>
              <a:rPr lang="sl-SI"/>
              <a:t>Druga raven</a:t>
            </a:r>
          </a:p>
          <a:p>
            <a:pPr lvl="2" eaLnBrk="1" latinLnBrk="0" hangingPunct="1"/>
            <a:r>
              <a:rPr lang="sl-SI"/>
              <a:t>Tretja raven</a:t>
            </a:r>
          </a:p>
          <a:p>
            <a:pPr lvl="3" eaLnBrk="1" latinLnBrk="0" hangingPunct="1"/>
            <a:r>
              <a:rPr lang="sl-SI"/>
              <a:t>Četrta raven</a:t>
            </a:r>
          </a:p>
          <a:p>
            <a:pPr lvl="4" eaLnBrk="1" latinLnBrk="0" hangingPunct="1"/>
            <a:r>
              <a:rPr lang="sl-SI"/>
              <a:t>Peta raven</a:t>
            </a:r>
            <a:endParaRPr kumimoji="0" lang="en-US"/>
          </a:p>
        </p:txBody>
      </p:sp>
      <p:sp>
        <p:nvSpPr>
          <p:cNvPr id="4" name="Ograda vsebine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sl-SI"/>
              <a:t>Kliknite, če želite urediti sloge besedila matrice</a:t>
            </a:r>
          </a:p>
          <a:p>
            <a:pPr lvl="1" eaLnBrk="1" latinLnBrk="0" hangingPunct="1"/>
            <a:r>
              <a:rPr lang="sl-SI"/>
              <a:t>Druga raven</a:t>
            </a:r>
          </a:p>
          <a:p>
            <a:pPr lvl="2" eaLnBrk="1" latinLnBrk="0" hangingPunct="1"/>
            <a:r>
              <a:rPr lang="sl-SI"/>
              <a:t>Tretja raven</a:t>
            </a:r>
          </a:p>
          <a:p>
            <a:pPr lvl="3" eaLnBrk="1" latinLnBrk="0" hangingPunct="1"/>
            <a:r>
              <a:rPr lang="sl-SI"/>
              <a:t>Četrta raven</a:t>
            </a:r>
          </a:p>
          <a:p>
            <a:pPr lvl="4" eaLnBrk="1" latinLnBrk="0" hangingPunct="1"/>
            <a:r>
              <a:rPr lang="sl-SI"/>
              <a:t>Peta raven</a:t>
            </a:r>
            <a:endParaRPr kumimoji="0" lang="en-US"/>
          </a:p>
        </p:txBody>
      </p:sp>
      <p:sp>
        <p:nvSpPr>
          <p:cNvPr id="5" name="Ograda datuma 4"/>
          <p:cNvSpPr>
            <a:spLocks noGrp="1"/>
          </p:cNvSpPr>
          <p:nvPr>
            <p:ph type="dt" sz="half" idx="10"/>
          </p:nvPr>
        </p:nvSpPr>
        <p:spPr/>
        <p:txBody>
          <a:bodyPr/>
          <a:lstStyle/>
          <a:p>
            <a:fld id="{C4727897-3CE3-4072-827B-D5A9867F7707}" type="datetimeFigureOut">
              <a:rPr lang="sl-SI" smtClean="0"/>
              <a:pPr/>
              <a:t>26. 10. 2017</a:t>
            </a:fld>
            <a:endParaRPr lang="sl-SI"/>
          </a:p>
        </p:txBody>
      </p:sp>
      <p:sp>
        <p:nvSpPr>
          <p:cNvPr id="6" name="Ograda noge 5"/>
          <p:cNvSpPr>
            <a:spLocks noGrp="1"/>
          </p:cNvSpPr>
          <p:nvPr>
            <p:ph type="ftr" sz="quarter" idx="11"/>
          </p:nvPr>
        </p:nvSpPr>
        <p:spPr/>
        <p:txBody>
          <a:bodyPr/>
          <a:lstStyle/>
          <a:p>
            <a:endParaRPr lang="sl-SI"/>
          </a:p>
        </p:txBody>
      </p:sp>
      <p:sp>
        <p:nvSpPr>
          <p:cNvPr id="7" name="Ograda številke diapozitiva 6"/>
          <p:cNvSpPr>
            <a:spLocks noGrp="1"/>
          </p:cNvSpPr>
          <p:nvPr>
            <p:ph type="sldNum" sz="quarter" idx="12"/>
          </p:nvPr>
        </p:nvSpPr>
        <p:spPr/>
        <p:txBody>
          <a:bodyPr/>
          <a:lstStyle/>
          <a:p>
            <a:fld id="{D905EDC6-C26D-4D7C-A711-92CB7E5788A0}" type="slidenum">
              <a:rPr lang="sl-SI" smtClean="0"/>
              <a:pPr/>
              <a:t>‹#›</a:t>
            </a:fld>
            <a:endParaRPr lang="sl-SI"/>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a:xfrm>
            <a:off x="457200" y="704088"/>
            <a:ext cx="8229600" cy="1143000"/>
          </a:xfrm>
        </p:spPr>
        <p:txBody>
          <a:bodyPr tIns="45720" anchor="b"/>
          <a:lstStyle>
            <a:lvl1pPr>
              <a:defRPr/>
            </a:lvl1pPr>
          </a:lstStyle>
          <a:p>
            <a:r>
              <a:rPr kumimoji="0" lang="sl-SI"/>
              <a:t>Kliknite, če želite urediti slog naslova matrice</a:t>
            </a:r>
            <a:endParaRPr kumimoji="0" lang="en-US"/>
          </a:p>
        </p:txBody>
      </p:sp>
      <p:sp>
        <p:nvSpPr>
          <p:cNvPr id="3" name="Ograda besedila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sl-SI"/>
              <a:t>Kliknite, če želite urediti sloge besedila matrice</a:t>
            </a:r>
          </a:p>
        </p:txBody>
      </p:sp>
      <p:sp>
        <p:nvSpPr>
          <p:cNvPr id="4" name="Ograda besedila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sl-SI"/>
              <a:t>Kliknite, če želite urediti sloge besedila matrice</a:t>
            </a:r>
          </a:p>
        </p:txBody>
      </p:sp>
      <p:sp>
        <p:nvSpPr>
          <p:cNvPr id="5" name="Ograda vsebine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sl-SI"/>
              <a:t>Kliknite, če želite urediti sloge besedila matrice</a:t>
            </a:r>
          </a:p>
          <a:p>
            <a:pPr lvl="1" eaLnBrk="1" latinLnBrk="0" hangingPunct="1"/>
            <a:r>
              <a:rPr lang="sl-SI"/>
              <a:t>Druga raven</a:t>
            </a:r>
          </a:p>
          <a:p>
            <a:pPr lvl="2" eaLnBrk="1" latinLnBrk="0" hangingPunct="1"/>
            <a:r>
              <a:rPr lang="sl-SI"/>
              <a:t>Tretja raven</a:t>
            </a:r>
          </a:p>
          <a:p>
            <a:pPr lvl="3" eaLnBrk="1" latinLnBrk="0" hangingPunct="1"/>
            <a:r>
              <a:rPr lang="sl-SI"/>
              <a:t>Četrta raven</a:t>
            </a:r>
          </a:p>
          <a:p>
            <a:pPr lvl="4" eaLnBrk="1" latinLnBrk="0" hangingPunct="1"/>
            <a:r>
              <a:rPr lang="sl-SI"/>
              <a:t>Peta raven</a:t>
            </a:r>
            <a:endParaRPr kumimoji="0" lang="en-US"/>
          </a:p>
        </p:txBody>
      </p:sp>
      <p:sp>
        <p:nvSpPr>
          <p:cNvPr id="6" name="Ograda vsebine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sl-SI"/>
              <a:t>Kliknite, če želite urediti sloge besedila matrice</a:t>
            </a:r>
          </a:p>
          <a:p>
            <a:pPr lvl="1" eaLnBrk="1" latinLnBrk="0" hangingPunct="1"/>
            <a:r>
              <a:rPr lang="sl-SI"/>
              <a:t>Druga raven</a:t>
            </a:r>
          </a:p>
          <a:p>
            <a:pPr lvl="2" eaLnBrk="1" latinLnBrk="0" hangingPunct="1"/>
            <a:r>
              <a:rPr lang="sl-SI"/>
              <a:t>Tretja raven</a:t>
            </a:r>
          </a:p>
          <a:p>
            <a:pPr lvl="3" eaLnBrk="1" latinLnBrk="0" hangingPunct="1"/>
            <a:r>
              <a:rPr lang="sl-SI"/>
              <a:t>Četrta raven</a:t>
            </a:r>
          </a:p>
          <a:p>
            <a:pPr lvl="4" eaLnBrk="1" latinLnBrk="0" hangingPunct="1"/>
            <a:r>
              <a:rPr lang="sl-SI"/>
              <a:t>Peta raven</a:t>
            </a:r>
            <a:endParaRPr kumimoji="0" lang="en-US"/>
          </a:p>
        </p:txBody>
      </p:sp>
      <p:sp>
        <p:nvSpPr>
          <p:cNvPr id="7" name="Ograda datuma 6"/>
          <p:cNvSpPr>
            <a:spLocks noGrp="1"/>
          </p:cNvSpPr>
          <p:nvPr>
            <p:ph type="dt" sz="half" idx="10"/>
          </p:nvPr>
        </p:nvSpPr>
        <p:spPr/>
        <p:txBody>
          <a:bodyPr/>
          <a:lstStyle/>
          <a:p>
            <a:fld id="{C4727897-3CE3-4072-827B-D5A9867F7707}" type="datetimeFigureOut">
              <a:rPr lang="sl-SI" smtClean="0"/>
              <a:pPr/>
              <a:t>26. 10. 2017</a:t>
            </a:fld>
            <a:endParaRPr lang="sl-SI"/>
          </a:p>
        </p:txBody>
      </p:sp>
      <p:sp>
        <p:nvSpPr>
          <p:cNvPr id="8" name="Ograda noge 7"/>
          <p:cNvSpPr>
            <a:spLocks noGrp="1"/>
          </p:cNvSpPr>
          <p:nvPr>
            <p:ph type="ftr" sz="quarter" idx="11"/>
          </p:nvPr>
        </p:nvSpPr>
        <p:spPr/>
        <p:txBody>
          <a:bodyPr/>
          <a:lstStyle/>
          <a:p>
            <a:endParaRPr lang="sl-SI"/>
          </a:p>
        </p:txBody>
      </p:sp>
      <p:sp>
        <p:nvSpPr>
          <p:cNvPr id="9" name="Ograda številke diapozitiva 8"/>
          <p:cNvSpPr>
            <a:spLocks noGrp="1"/>
          </p:cNvSpPr>
          <p:nvPr>
            <p:ph type="sldNum" sz="quarter" idx="12"/>
          </p:nvPr>
        </p:nvSpPr>
        <p:spPr/>
        <p:txBody>
          <a:bodyPr/>
          <a:lstStyle/>
          <a:p>
            <a:fld id="{D905EDC6-C26D-4D7C-A711-92CB7E5788A0}" type="slidenum">
              <a:rPr lang="sl-SI" smtClean="0"/>
              <a:pPr/>
              <a:t>‹#›</a:t>
            </a:fld>
            <a:endParaRPr lang="sl-SI"/>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sl-SI"/>
              <a:t>Kliknite, če želite urediti slog naslova matrice</a:t>
            </a:r>
            <a:endParaRPr kumimoji="0" lang="en-US"/>
          </a:p>
        </p:txBody>
      </p:sp>
      <p:sp>
        <p:nvSpPr>
          <p:cNvPr id="3" name="Ograda datuma 2"/>
          <p:cNvSpPr>
            <a:spLocks noGrp="1"/>
          </p:cNvSpPr>
          <p:nvPr>
            <p:ph type="dt" sz="half" idx="10"/>
          </p:nvPr>
        </p:nvSpPr>
        <p:spPr/>
        <p:txBody>
          <a:bodyPr/>
          <a:lstStyle/>
          <a:p>
            <a:fld id="{C4727897-3CE3-4072-827B-D5A9867F7707}" type="datetimeFigureOut">
              <a:rPr lang="sl-SI" smtClean="0"/>
              <a:pPr/>
              <a:t>26. 10. 2017</a:t>
            </a:fld>
            <a:endParaRPr lang="sl-SI"/>
          </a:p>
        </p:txBody>
      </p:sp>
      <p:sp>
        <p:nvSpPr>
          <p:cNvPr id="4" name="Ograda noge 3"/>
          <p:cNvSpPr>
            <a:spLocks noGrp="1"/>
          </p:cNvSpPr>
          <p:nvPr>
            <p:ph type="ftr" sz="quarter" idx="11"/>
          </p:nvPr>
        </p:nvSpPr>
        <p:spPr/>
        <p:txBody>
          <a:bodyPr/>
          <a:lstStyle/>
          <a:p>
            <a:endParaRPr lang="sl-SI"/>
          </a:p>
        </p:txBody>
      </p:sp>
      <p:sp>
        <p:nvSpPr>
          <p:cNvPr id="5" name="Ograda številke diapozitiva 4"/>
          <p:cNvSpPr>
            <a:spLocks noGrp="1"/>
          </p:cNvSpPr>
          <p:nvPr>
            <p:ph type="sldNum" sz="quarter" idx="12"/>
          </p:nvPr>
        </p:nvSpPr>
        <p:spPr/>
        <p:txBody>
          <a:bodyPr/>
          <a:lstStyle/>
          <a:p>
            <a:fld id="{D905EDC6-C26D-4D7C-A711-92CB7E5788A0}" type="slidenum">
              <a:rPr lang="sl-SI" smtClean="0"/>
              <a:pPr/>
              <a:t>‹#›</a:t>
            </a:fld>
            <a:endParaRPr lang="sl-SI"/>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grada datuma 1"/>
          <p:cNvSpPr>
            <a:spLocks noGrp="1"/>
          </p:cNvSpPr>
          <p:nvPr>
            <p:ph type="dt" sz="half" idx="10"/>
          </p:nvPr>
        </p:nvSpPr>
        <p:spPr/>
        <p:txBody>
          <a:bodyPr/>
          <a:lstStyle/>
          <a:p>
            <a:fld id="{C4727897-3CE3-4072-827B-D5A9867F7707}" type="datetimeFigureOut">
              <a:rPr lang="sl-SI" smtClean="0"/>
              <a:pPr/>
              <a:t>26. 10. 2017</a:t>
            </a:fld>
            <a:endParaRPr lang="sl-SI"/>
          </a:p>
        </p:txBody>
      </p:sp>
      <p:sp>
        <p:nvSpPr>
          <p:cNvPr id="3" name="Ograda noge 2"/>
          <p:cNvSpPr>
            <a:spLocks noGrp="1"/>
          </p:cNvSpPr>
          <p:nvPr>
            <p:ph type="ftr" sz="quarter" idx="11"/>
          </p:nvPr>
        </p:nvSpPr>
        <p:spPr/>
        <p:txBody>
          <a:bodyPr/>
          <a:lstStyle/>
          <a:p>
            <a:endParaRPr lang="sl-SI"/>
          </a:p>
        </p:txBody>
      </p:sp>
      <p:sp>
        <p:nvSpPr>
          <p:cNvPr id="4" name="Ograda številke diapozitiva 3"/>
          <p:cNvSpPr>
            <a:spLocks noGrp="1"/>
          </p:cNvSpPr>
          <p:nvPr>
            <p:ph type="sldNum" sz="quarter" idx="12"/>
          </p:nvPr>
        </p:nvSpPr>
        <p:spPr/>
        <p:txBody>
          <a:bodyPr/>
          <a:lstStyle/>
          <a:p>
            <a:fld id="{D905EDC6-C26D-4D7C-A711-92CB7E5788A0}" type="slidenum">
              <a:rPr lang="sl-SI" smtClean="0"/>
              <a:pPr/>
              <a:t>‹#›</a:t>
            </a:fld>
            <a:endParaRPr lang="sl-SI"/>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1_Naslov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sl-SI"/>
              <a:t>Kliknite, če želite urediti slog naslova matrice</a:t>
            </a:r>
            <a:endParaRPr kumimoji="0" lang="en-US"/>
          </a:p>
        </p:txBody>
      </p:sp>
      <p:sp>
        <p:nvSpPr>
          <p:cNvPr id="3" name="Ograda besedila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sl-SI"/>
              <a:t>Kliknite, če želite urediti sloge besedila matrice</a:t>
            </a:r>
          </a:p>
        </p:txBody>
      </p:sp>
      <p:sp>
        <p:nvSpPr>
          <p:cNvPr id="4" name="Ograda vsebine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sl-SI"/>
              <a:t>Kliknite, če želite urediti sloge besedila matrice</a:t>
            </a:r>
          </a:p>
          <a:p>
            <a:pPr lvl="1" eaLnBrk="1" latinLnBrk="0" hangingPunct="1"/>
            <a:r>
              <a:rPr lang="sl-SI"/>
              <a:t>Druga raven</a:t>
            </a:r>
          </a:p>
          <a:p>
            <a:pPr lvl="2" eaLnBrk="1" latinLnBrk="0" hangingPunct="1"/>
            <a:r>
              <a:rPr lang="sl-SI"/>
              <a:t>Tretja raven</a:t>
            </a:r>
          </a:p>
          <a:p>
            <a:pPr lvl="3" eaLnBrk="1" latinLnBrk="0" hangingPunct="1"/>
            <a:r>
              <a:rPr lang="sl-SI"/>
              <a:t>Četrta raven</a:t>
            </a:r>
          </a:p>
          <a:p>
            <a:pPr lvl="4" eaLnBrk="1" latinLnBrk="0" hangingPunct="1"/>
            <a:r>
              <a:rPr lang="sl-SI"/>
              <a:t>Peta raven</a:t>
            </a:r>
            <a:endParaRPr kumimoji="0" lang="en-US"/>
          </a:p>
        </p:txBody>
      </p:sp>
      <p:sp>
        <p:nvSpPr>
          <p:cNvPr id="5" name="Ograda datuma 4"/>
          <p:cNvSpPr>
            <a:spLocks noGrp="1"/>
          </p:cNvSpPr>
          <p:nvPr>
            <p:ph type="dt" sz="half" idx="10"/>
          </p:nvPr>
        </p:nvSpPr>
        <p:spPr/>
        <p:txBody>
          <a:bodyPr/>
          <a:lstStyle/>
          <a:p>
            <a:fld id="{C4727897-3CE3-4072-827B-D5A9867F7707}" type="datetimeFigureOut">
              <a:rPr lang="sl-SI" smtClean="0"/>
              <a:pPr/>
              <a:t>26. 10. 2017</a:t>
            </a:fld>
            <a:endParaRPr lang="sl-SI"/>
          </a:p>
        </p:txBody>
      </p:sp>
      <p:sp>
        <p:nvSpPr>
          <p:cNvPr id="6" name="Ograda noge 5"/>
          <p:cNvSpPr>
            <a:spLocks noGrp="1"/>
          </p:cNvSpPr>
          <p:nvPr>
            <p:ph type="ftr" sz="quarter" idx="11"/>
          </p:nvPr>
        </p:nvSpPr>
        <p:spPr/>
        <p:txBody>
          <a:bodyPr/>
          <a:lstStyle/>
          <a:p>
            <a:endParaRPr lang="sl-SI"/>
          </a:p>
        </p:txBody>
      </p:sp>
      <p:sp>
        <p:nvSpPr>
          <p:cNvPr id="7" name="Ograda številke diapozitiva 6"/>
          <p:cNvSpPr>
            <a:spLocks noGrp="1"/>
          </p:cNvSpPr>
          <p:nvPr>
            <p:ph type="sldNum" sz="quarter" idx="12"/>
          </p:nvPr>
        </p:nvSpPr>
        <p:spPr/>
        <p:txBody>
          <a:bodyPr/>
          <a:lstStyle/>
          <a:p>
            <a:fld id="{D905EDC6-C26D-4D7C-A711-92CB7E5788A0}" type="slidenum">
              <a:rPr lang="sl-SI" smtClean="0"/>
              <a:pPr/>
              <a:t>‹#›</a:t>
            </a:fld>
            <a:endParaRPr lang="sl-SI"/>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Naslov in slika">
    <p:spTree>
      <p:nvGrpSpPr>
        <p:cNvPr id="1" name=""/>
        <p:cNvGrpSpPr/>
        <p:nvPr/>
      </p:nvGrpSpPr>
      <p:grpSpPr>
        <a:xfrm>
          <a:off x="0" y="0"/>
          <a:ext cx="0" cy="0"/>
          <a:chOff x="0" y="0"/>
          <a:chExt cx="0" cy="0"/>
        </a:xfrm>
      </p:grpSpPr>
      <p:sp>
        <p:nvSpPr>
          <p:cNvPr id="9" name="Odreži in zaokroži en kot pravokotnika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Pravokotni trikotnik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Naslov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sl-SI"/>
              <a:t>Kliknite, če želite urediti slog naslova matrice</a:t>
            </a:r>
            <a:endParaRPr kumimoji="0" lang="en-US"/>
          </a:p>
        </p:txBody>
      </p:sp>
      <p:sp>
        <p:nvSpPr>
          <p:cNvPr id="4" name="Ograda besedila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sl-SI"/>
              <a:t>Kliknite, če želite urediti sloge besedila matrice</a:t>
            </a:r>
          </a:p>
        </p:txBody>
      </p:sp>
      <p:sp>
        <p:nvSpPr>
          <p:cNvPr id="5" name="Ograda datuma 4"/>
          <p:cNvSpPr>
            <a:spLocks noGrp="1"/>
          </p:cNvSpPr>
          <p:nvPr>
            <p:ph type="dt" sz="half" idx="10"/>
          </p:nvPr>
        </p:nvSpPr>
        <p:spPr/>
        <p:txBody>
          <a:bodyPr/>
          <a:lstStyle/>
          <a:p>
            <a:fld id="{C4727897-3CE3-4072-827B-D5A9867F7707}" type="datetimeFigureOut">
              <a:rPr lang="sl-SI" smtClean="0"/>
              <a:pPr/>
              <a:t>26. 10. 2017</a:t>
            </a:fld>
            <a:endParaRPr lang="sl-SI"/>
          </a:p>
        </p:txBody>
      </p:sp>
      <p:sp>
        <p:nvSpPr>
          <p:cNvPr id="6" name="Ograda noge 5"/>
          <p:cNvSpPr>
            <a:spLocks noGrp="1"/>
          </p:cNvSpPr>
          <p:nvPr>
            <p:ph type="ftr" sz="quarter" idx="11"/>
          </p:nvPr>
        </p:nvSpPr>
        <p:spPr/>
        <p:txBody>
          <a:bodyPr/>
          <a:lstStyle/>
          <a:p>
            <a:endParaRPr lang="sl-SI"/>
          </a:p>
        </p:txBody>
      </p:sp>
      <p:sp>
        <p:nvSpPr>
          <p:cNvPr id="7" name="Ograda številke diapozitiva 6"/>
          <p:cNvSpPr>
            <a:spLocks noGrp="1"/>
          </p:cNvSpPr>
          <p:nvPr>
            <p:ph type="sldNum" sz="quarter" idx="12"/>
          </p:nvPr>
        </p:nvSpPr>
        <p:spPr>
          <a:xfrm>
            <a:off x="8077200" y="6356350"/>
            <a:ext cx="609600" cy="365125"/>
          </a:xfrm>
        </p:spPr>
        <p:txBody>
          <a:bodyPr/>
          <a:lstStyle/>
          <a:p>
            <a:fld id="{D905EDC6-C26D-4D7C-A711-92CB7E5788A0}" type="slidenum">
              <a:rPr lang="sl-SI" smtClean="0"/>
              <a:pPr/>
              <a:t>‹#›</a:t>
            </a:fld>
            <a:endParaRPr lang="sl-SI"/>
          </a:p>
        </p:txBody>
      </p:sp>
      <p:sp>
        <p:nvSpPr>
          <p:cNvPr id="3" name="Ograda slike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sl-SI"/>
              <a:t>Kliknite ikono, če želite dodati sliko</a:t>
            </a:r>
            <a:endParaRPr kumimoji="0" lang="en-US" dirty="0"/>
          </a:p>
        </p:txBody>
      </p:sp>
      <p:sp>
        <p:nvSpPr>
          <p:cNvPr id="10" name="Prostoročno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Prostoročno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Prostoročno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Prostoročno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Ograda naslova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sl-SI"/>
              <a:t>Kliknite, če želite urediti slog naslova matrice</a:t>
            </a:r>
            <a:endParaRPr kumimoji="0" lang="en-US"/>
          </a:p>
        </p:txBody>
      </p:sp>
      <p:sp>
        <p:nvSpPr>
          <p:cNvPr id="30" name="Ograda besedila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sl-SI"/>
              <a:t>Kliknite, če želite urediti sloge besedila matrice</a:t>
            </a:r>
          </a:p>
          <a:p>
            <a:pPr lvl="1" eaLnBrk="1" latinLnBrk="0" hangingPunct="1"/>
            <a:r>
              <a:rPr kumimoji="0" lang="sl-SI"/>
              <a:t>Druga raven</a:t>
            </a:r>
          </a:p>
          <a:p>
            <a:pPr lvl="2" eaLnBrk="1" latinLnBrk="0" hangingPunct="1"/>
            <a:r>
              <a:rPr kumimoji="0" lang="sl-SI"/>
              <a:t>Tretja raven</a:t>
            </a:r>
          </a:p>
          <a:p>
            <a:pPr lvl="3" eaLnBrk="1" latinLnBrk="0" hangingPunct="1"/>
            <a:r>
              <a:rPr kumimoji="0" lang="sl-SI"/>
              <a:t>Četrta raven</a:t>
            </a:r>
          </a:p>
          <a:p>
            <a:pPr lvl="4" eaLnBrk="1" latinLnBrk="0" hangingPunct="1"/>
            <a:r>
              <a:rPr kumimoji="0" lang="sl-SI"/>
              <a:t>Peta raven</a:t>
            </a:r>
            <a:endParaRPr kumimoji="0" lang="en-US"/>
          </a:p>
        </p:txBody>
      </p:sp>
      <p:sp>
        <p:nvSpPr>
          <p:cNvPr id="10" name="Ograda datuma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C4727897-3CE3-4072-827B-D5A9867F7707}" type="datetimeFigureOut">
              <a:rPr lang="sl-SI" smtClean="0"/>
              <a:pPr/>
              <a:t>26. 10. 2017</a:t>
            </a:fld>
            <a:endParaRPr lang="sl-SI"/>
          </a:p>
        </p:txBody>
      </p:sp>
      <p:sp>
        <p:nvSpPr>
          <p:cNvPr id="22" name="Ograda noge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sl-SI"/>
          </a:p>
        </p:txBody>
      </p:sp>
      <p:sp>
        <p:nvSpPr>
          <p:cNvPr id="18" name="Ograda številke diapozitiva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D905EDC6-C26D-4D7C-A711-92CB7E5788A0}" type="slidenum">
              <a:rPr lang="sl-SI" smtClean="0"/>
              <a:pPr/>
              <a:t>‹#›</a:t>
            </a:fld>
            <a:endParaRPr lang="sl-SI"/>
          </a:p>
        </p:txBody>
      </p:sp>
      <p:grpSp>
        <p:nvGrpSpPr>
          <p:cNvPr id="2" name="Skupina 1"/>
          <p:cNvGrpSpPr/>
          <p:nvPr/>
        </p:nvGrpSpPr>
        <p:grpSpPr>
          <a:xfrm>
            <a:off x="-19017" y="202408"/>
            <a:ext cx="9180548" cy="649224"/>
            <a:chOff x="-19045" y="216550"/>
            <a:chExt cx="9180548" cy="649224"/>
          </a:xfrm>
        </p:grpSpPr>
        <p:sp>
          <p:nvSpPr>
            <p:cNvPr id="12" name="Prostoročno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Prostoročno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899592" y="3068960"/>
            <a:ext cx="7851648" cy="1828800"/>
          </a:xfrm>
        </p:spPr>
        <p:txBody>
          <a:bodyPr>
            <a:normAutofit/>
          </a:bodyPr>
          <a:lstStyle/>
          <a:p>
            <a:pPr algn="ctr"/>
            <a:r>
              <a:rPr lang="sl-SI" sz="6000" dirty="0"/>
              <a:t>LAS PROJEKT SODELOVANJA</a:t>
            </a:r>
          </a:p>
        </p:txBody>
      </p:sp>
      <p:sp>
        <p:nvSpPr>
          <p:cNvPr id="3" name="Podnaslov 2"/>
          <p:cNvSpPr>
            <a:spLocks noGrp="1"/>
          </p:cNvSpPr>
          <p:nvPr>
            <p:ph type="subTitle" idx="1"/>
          </p:nvPr>
        </p:nvSpPr>
        <p:spPr>
          <a:xfrm>
            <a:off x="899592" y="4581128"/>
            <a:ext cx="7920880" cy="1584176"/>
          </a:xfrm>
        </p:spPr>
        <p:txBody>
          <a:bodyPr/>
          <a:lstStyle/>
          <a:p>
            <a:endParaRPr lang="sl-SI" dirty="0"/>
          </a:p>
          <a:p>
            <a:r>
              <a:rPr lang="sl-SI" sz="4000" dirty="0"/>
              <a:t>“Zgodbe rok in krajev”</a:t>
            </a:r>
          </a:p>
        </p:txBody>
      </p:sp>
      <p:pic>
        <p:nvPicPr>
          <p:cNvPr id="4" name="Slika 3" descr="MGRT-logotip.jpg"/>
          <p:cNvPicPr>
            <a:picLocks noChangeAspect="1"/>
          </p:cNvPicPr>
          <p:nvPr/>
        </p:nvPicPr>
        <p:blipFill>
          <a:blip r:embed="rId2" cstate="print"/>
          <a:stretch>
            <a:fillRect/>
          </a:stretch>
        </p:blipFill>
        <p:spPr>
          <a:xfrm>
            <a:off x="467544" y="1052736"/>
            <a:ext cx="3744416" cy="1071515"/>
          </a:xfrm>
          <a:prstGeom prst="rect">
            <a:avLst/>
          </a:prstGeom>
        </p:spPr>
      </p:pic>
      <p:pic>
        <p:nvPicPr>
          <p:cNvPr id="5" name="Slika 4" descr="Logo_EKP_sklad_za_regionalni_razvoj_SLO_slogan.jpg"/>
          <p:cNvPicPr>
            <a:picLocks noChangeAspect="1"/>
          </p:cNvPicPr>
          <p:nvPr/>
        </p:nvPicPr>
        <p:blipFill>
          <a:blip r:embed="rId3" cstate="print"/>
          <a:stretch>
            <a:fillRect/>
          </a:stretch>
        </p:blipFill>
        <p:spPr>
          <a:xfrm>
            <a:off x="4860032" y="908720"/>
            <a:ext cx="3131840" cy="151581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slov 4"/>
          <p:cNvSpPr>
            <a:spLocks noGrp="1"/>
          </p:cNvSpPr>
          <p:nvPr>
            <p:ph type="title"/>
          </p:nvPr>
        </p:nvSpPr>
        <p:spPr>
          <a:xfrm>
            <a:off x="395536" y="476672"/>
            <a:ext cx="8229600" cy="1143000"/>
          </a:xfrm>
        </p:spPr>
        <p:txBody>
          <a:bodyPr>
            <a:normAutofit/>
          </a:bodyPr>
          <a:lstStyle/>
          <a:p>
            <a:r>
              <a:rPr lang="sl-SI" sz="4000" dirty="0"/>
              <a:t>IZZIVI IN PREDNOSTI</a:t>
            </a:r>
          </a:p>
        </p:txBody>
      </p:sp>
      <p:sp>
        <p:nvSpPr>
          <p:cNvPr id="6" name="Ograda vsebine 5"/>
          <p:cNvSpPr>
            <a:spLocks noGrp="1"/>
          </p:cNvSpPr>
          <p:nvPr>
            <p:ph idx="1"/>
          </p:nvPr>
        </p:nvSpPr>
        <p:spPr>
          <a:xfrm>
            <a:off x="323528" y="2162200"/>
            <a:ext cx="8507288" cy="4695800"/>
          </a:xfrm>
        </p:spPr>
        <p:txBody>
          <a:bodyPr>
            <a:normAutofit fontScale="25000" lnSpcReduction="20000"/>
          </a:bodyPr>
          <a:lstStyle/>
          <a:p>
            <a:pPr>
              <a:buNone/>
            </a:pPr>
            <a:r>
              <a:rPr lang="sl-SI" sz="7600" b="1" dirty="0"/>
              <a:t>Kaj so </a:t>
            </a:r>
            <a:r>
              <a:rPr lang="sl-SI" sz="7600" b="1" u="sng" dirty="0"/>
              <a:t>specifični izzivi</a:t>
            </a:r>
            <a:r>
              <a:rPr lang="sl-SI" sz="7600" b="1" dirty="0"/>
              <a:t> vašega območja na področju rokodelstva?</a:t>
            </a:r>
            <a:endParaRPr lang="sl-SI" sz="7600" dirty="0"/>
          </a:p>
          <a:p>
            <a:endParaRPr lang="sl-SI" dirty="0"/>
          </a:p>
          <a:p>
            <a:r>
              <a:rPr lang="sl-SI" sz="7600" dirty="0"/>
              <a:t>Specifični izzivi našega območja na področju rokodelstva (LAS Dolenjska in Bela krajina) so bolj obsežni kot prednosti.</a:t>
            </a:r>
          </a:p>
          <a:p>
            <a:pPr lvl="0"/>
            <a:r>
              <a:rPr lang="sl-SI" sz="7600" dirty="0"/>
              <a:t>Povezati rokodelce na območju 12ih občin v vodeno mrežo z rednimi srečanji, skupni promociji in udejstvovanju na dogodkih </a:t>
            </a:r>
          </a:p>
          <a:p>
            <a:pPr lvl="0"/>
            <a:r>
              <a:rPr lang="sl-SI" sz="7600" dirty="0"/>
              <a:t>Večja prepoznavnost izdelkov in tudi rokodelcev samih iz območja </a:t>
            </a:r>
          </a:p>
          <a:p>
            <a:pPr lvl="0"/>
            <a:r>
              <a:rPr lang="sl-SI" sz="7600" dirty="0"/>
              <a:t>Izziv je že najti aktivne rokodelce, ki si želijo sodelovati drugimi rokodelci, so pozitivno naravnani in iščejo rešitve </a:t>
            </a:r>
          </a:p>
          <a:p>
            <a:pPr lvl="0"/>
            <a:r>
              <a:rPr lang="sl-SI" sz="7600" dirty="0"/>
              <a:t>Izziv je vzpostavitev rokodelskega centra oz. institucije kot podpornega okolja za rokodelce – ki bi rokodelce dolgoročno povezoval (sedaj ga na območju nimamo) – neodvisno od projektov oz. nepovratnih sredstev </a:t>
            </a:r>
          </a:p>
          <a:p>
            <a:pPr lvl="0"/>
            <a:r>
              <a:rPr lang="sl-SI" sz="7600" dirty="0"/>
              <a:t>Izziv je vzpostavitev »platforme« za trženje </a:t>
            </a:r>
          </a:p>
          <a:p>
            <a:pPr lvl="0"/>
            <a:r>
              <a:rPr lang="sl-SI" sz="7600" dirty="0"/>
              <a:t>Izziv je spodbuditi lokalno prebivalstvo k nakupu kvalitetnih rokodelskih izdelkov </a:t>
            </a:r>
          </a:p>
          <a:p>
            <a:pPr>
              <a:buNone/>
            </a:pPr>
            <a:endParaRPr lang="sl-SI" sz="7200" dirty="0"/>
          </a:p>
          <a:p>
            <a:pPr>
              <a:buNone/>
            </a:pPr>
            <a:endParaRPr lang="sl-SI"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grada vsebine 2"/>
          <p:cNvSpPr>
            <a:spLocks noGrp="1"/>
          </p:cNvSpPr>
          <p:nvPr>
            <p:ph idx="1"/>
          </p:nvPr>
        </p:nvSpPr>
        <p:spPr/>
        <p:txBody>
          <a:bodyPr>
            <a:normAutofit/>
          </a:bodyPr>
          <a:lstStyle/>
          <a:p>
            <a:pPr>
              <a:buNone/>
            </a:pPr>
            <a:r>
              <a:rPr lang="sl-SI" sz="1900" b="1" dirty="0"/>
              <a:t>Kaj </a:t>
            </a:r>
            <a:r>
              <a:rPr lang="sl-SI" sz="1900" b="1" u="sng" dirty="0"/>
              <a:t>so prednosti </a:t>
            </a:r>
            <a:r>
              <a:rPr lang="sl-SI" sz="1900" b="1" dirty="0"/>
              <a:t>vašega območja na področju rokodelstva?</a:t>
            </a:r>
            <a:endParaRPr lang="sl-SI" sz="1900" dirty="0"/>
          </a:p>
          <a:p>
            <a:pPr>
              <a:buNone/>
            </a:pPr>
            <a:endParaRPr lang="sl-SI" sz="1900" dirty="0"/>
          </a:p>
          <a:p>
            <a:pPr lvl="0"/>
            <a:r>
              <a:rPr lang="sl-SI" sz="1900" dirty="0"/>
              <a:t>Še veliko potenciala v naših rokodelcih: za nadgradnjo njihovih izdelkov, prilagoditvi za trg in v smeri uporabnosti rokodelskih izdelkov </a:t>
            </a:r>
          </a:p>
          <a:p>
            <a:pPr lvl="0"/>
            <a:r>
              <a:rPr lang="sl-SI" sz="1900" dirty="0"/>
              <a:t>Želja po povezovanju in sodelovanju prihaja s terena </a:t>
            </a:r>
          </a:p>
          <a:p>
            <a:pPr lvl="0"/>
            <a:r>
              <a:rPr lang="sl-SI" sz="1900" dirty="0"/>
              <a:t>Kakovostni izdelki domače in umetnostne obrti – nekateri z že razvito zgodbo</a:t>
            </a:r>
          </a:p>
          <a:p>
            <a:endParaRPr lang="sl-SI" dirty="0"/>
          </a:p>
          <a:p>
            <a:endParaRPr lang="sl-SI" dirty="0"/>
          </a:p>
          <a:p>
            <a:endParaRPr lang="sl-SI"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395536" y="1196752"/>
            <a:ext cx="2212848" cy="1582621"/>
          </a:xfrm>
        </p:spPr>
        <p:txBody>
          <a:bodyPr>
            <a:normAutofit/>
          </a:bodyPr>
          <a:lstStyle/>
          <a:p>
            <a:pPr algn="ctr"/>
            <a:r>
              <a:rPr lang="sl-SI" sz="3200" dirty="0"/>
              <a:t>LAS ZASAVJE</a:t>
            </a:r>
          </a:p>
        </p:txBody>
      </p:sp>
      <p:sp>
        <p:nvSpPr>
          <p:cNvPr id="5" name="Ograda besedila 4"/>
          <p:cNvSpPr>
            <a:spLocks noGrp="1"/>
          </p:cNvSpPr>
          <p:nvPr>
            <p:ph type="body" sz="half" idx="2"/>
          </p:nvPr>
        </p:nvSpPr>
        <p:spPr>
          <a:xfrm>
            <a:off x="539552" y="2852936"/>
            <a:ext cx="2209800" cy="2179320"/>
          </a:xfrm>
        </p:spPr>
        <p:txBody>
          <a:bodyPr/>
          <a:lstStyle/>
          <a:p>
            <a:r>
              <a:rPr lang="sl-SI" sz="2400" b="1" i="1" u="sng" dirty="0">
                <a:solidFill>
                  <a:schemeClr val="bg1">
                    <a:lumMod val="50000"/>
                  </a:schemeClr>
                </a:solidFill>
              </a:rPr>
              <a:t>Občine: </a:t>
            </a:r>
          </a:p>
          <a:p>
            <a:r>
              <a:rPr lang="sl-SI" sz="2400" i="1" dirty="0">
                <a:solidFill>
                  <a:schemeClr val="bg1">
                    <a:lumMod val="50000"/>
                  </a:schemeClr>
                </a:solidFill>
              </a:rPr>
              <a:t>Zagorje ob Savi, Trbovlje, Hrastnik</a:t>
            </a:r>
          </a:p>
          <a:p>
            <a:endParaRPr lang="sl-SI" dirty="0"/>
          </a:p>
        </p:txBody>
      </p:sp>
      <p:pic>
        <p:nvPicPr>
          <p:cNvPr id="15" name="Slika 14" descr="LAS_Zasavje_logo_2016_lezece.jpg"/>
          <p:cNvPicPr>
            <a:picLocks noChangeAspect="1"/>
          </p:cNvPicPr>
          <p:nvPr/>
        </p:nvPicPr>
        <p:blipFill>
          <a:blip r:embed="rId2" cstate="print"/>
          <a:stretch>
            <a:fillRect/>
          </a:stretch>
        </p:blipFill>
        <p:spPr>
          <a:xfrm>
            <a:off x="3275856" y="2132856"/>
            <a:ext cx="4931745" cy="197603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2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slov 4"/>
          <p:cNvSpPr>
            <a:spLocks noGrp="1"/>
          </p:cNvSpPr>
          <p:nvPr>
            <p:ph type="title"/>
          </p:nvPr>
        </p:nvSpPr>
        <p:spPr>
          <a:xfrm>
            <a:off x="467544" y="476672"/>
            <a:ext cx="8229600" cy="1143000"/>
          </a:xfrm>
        </p:spPr>
        <p:txBody>
          <a:bodyPr>
            <a:normAutofit/>
          </a:bodyPr>
          <a:lstStyle/>
          <a:p>
            <a:r>
              <a:rPr lang="sl-SI" sz="4000" dirty="0"/>
              <a:t>IZZIVI IN PREDNOSTI</a:t>
            </a:r>
          </a:p>
        </p:txBody>
      </p:sp>
      <p:sp>
        <p:nvSpPr>
          <p:cNvPr id="6" name="Ograda vsebine 5"/>
          <p:cNvSpPr>
            <a:spLocks noGrp="1"/>
          </p:cNvSpPr>
          <p:nvPr>
            <p:ph idx="1"/>
          </p:nvPr>
        </p:nvSpPr>
        <p:spPr>
          <a:xfrm>
            <a:off x="251520" y="1844824"/>
            <a:ext cx="8686800" cy="4767808"/>
          </a:xfrm>
        </p:spPr>
        <p:txBody>
          <a:bodyPr>
            <a:normAutofit fontScale="40000" lnSpcReduction="20000"/>
          </a:bodyPr>
          <a:lstStyle/>
          <a:p>
            <a:pPr>
              <a:buNone/>
            </a:pPr>
            <a:r>
              <a:rPr lang="sl-SI" sz="4500" b="1" dirty="0"/>
              <a:t>Kaj so </a:t>
            </a:r>
            <a:r>
              <a:rPr lang="sl-SI" sz="4500" b="1" u="sng" dirty="0"/>
              <a:t>specifični izzivi </a:t>
            </a:r>
            <a:r>
              <a:rPr lang="sl-SI" sz="4500" b="1" dirty="0"/>
              <a:t>vašega območja na področju rokodelstva?</a:t>
            </a:r>
          </a:p>
          <a:p>
            <a:pPr>
              <a:buNone/>
            </a:pPr>
            <a:endParaRPr lang="sl-SI" sz="4500" dirty="0"/>
          </a:p>
          <a:p>
            <a:r>
              <a:rPr lang="sl-SI" sz="4500" dirty="0"/>
              <a:t>Kot osnovni </a:t>
            </a:r>
            <a:r>
              <a:rPr lang="sl-SI" sz="4500" dirty="0" err="1"/>
              <a:t>fundamentalni</a:t>
            </a:r>
            <a:r>
              <a:rPr lang="sl-SI" sz="4500" dirty="0"/>
              <a:t> izziv nam predstavlja popis mreže rokodelcev z našega območja (tako tistih z ustreznim certifikatom kot tistih, ki imajo interes pridobivanja le-tega), ker obstoječe baze rokodelcev z območja našega LAS ni. </a:t>
            </a:r>
          </a:p>
          <a:p>
            <a:r>
              <a:rPr lang="sl-SI" sz="4500" dirty="0"/>
              <a:t>Seveda pa ne želimo ostati le pri tem, ampak se mora pridobljeni popis implementirati tudi v samo izvedbo preko izvedenih raznih izobraževalnih vsebin. Predvsem so specifični izzivi našega območja na področju rokodelstva sledeči:</a:t>
            </a:r>
          </a:p>
          <a:p>
            <a:r>
              <a:rPr lang="sl-SI" sz="4500" dirty="0"/>
              <a:t>Preko izvedenih promocijskih in strokovnih dogodkov, ki se bodo izvajali v okviru operacije, krepitev družbene moči in lastnih kapacitet rokodelcev,</a:t>
            </a:r>
          </a:p>
          <a:p>
            <a:pPr lvl="0"/>
            <a:r>
              <a:rPr lang="sl-SI" sz="4500" dirty="0"/>
              <a:t>V sklopu raznih izobraževalnih vsebin za usposabljanje in izvedenih interaktivnih delavnic za prenos znanja z različnih področij, oblikovanje novih produktov s področja rokodelstva iz območja našega LAS, ki bodo predstavljali vpetost lokalnega okolja, značaja naših ljudi in dolgoletne kulturne tradicije s področja rudarstva, steklarstva in kmetijstva (le-ti produkti bodo predstavljali pomemben element promocije Zasavja),</a:t>
            </a:r>
          </a:p>
          <a:p>
            <a:pPr lvl="0"/>
            <a:r>
              <a:rPr lang="sl-SI" sz="4500" dirty="0"/>
              <a:t>Krepitev sodelovanja rokodelcev z družbeno odgovornim gospodarstvom in mediji (tudi preko oglaševanja same operacije kot tudi aktivnosti znotraj le-te), s čimer se bo dvigal ugled in pomen rokodelstva. </a:t>
            </a:r>
          </a:p>
          <a:p>
            <a:endParaRPr lang="sl-SI"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grada vsebine 2"/>
          <p:cNvSpPr>
            <a:spLocks noGrp="1"/>
          </p:cNvSpPr>
          <p:nvPr>
            <p:ph idx="1"/>
          </p:nvPr>
        </p:nvSpPr>
        <p:spPr>
          <a:xfrm>
            <a:off x="395536" y="1340768"/>
            <a:ext cx="8229600" cy="4389120"/>
          </a:xfrm>
        </p:spPr>
        <p:txBody>
          <a:bodyPr>
            <a:normAutofit/>
          </a:bodyPr>
          <a:lstStyle/>
          <a:p>
            <a:pPr>
              <a:buNone/>
            </a:pPr>
            <a:r>
              <a:rPr lang="sl-SI" sz="1900" b="1" dirty="0"/>
              <a:t>Kaj so </a:t>
            </a:r>
            <a:r>
              <a:rPr lang="sl-SI" sz="1900" b="1" u="sng" dirty="0"/>
              <a:t>prednosti</a:t>
            </a:r>
            <a:r>
              <a:rPr lang="sl-SI" sz="1900" b="1" dirty="0"/>
              <a:t> vašega območja na področju rokodelstva?</a:t>
            </a:r>
          </a:p>
          <a:p>
            <a:endParaRPr lang="sl-SI" sz="1900" dirty="0"/>
          </a:p>
          <a:p>
            <a:r>
              <a:rPr lang="sl-SI" sz="1900" dirty="0"/>
              <a:t>Vsekakor lahko pri tem izhajamo iz </a:t>
            </a:r>
            <a:r>
              <a:rPr lang="sl-SI" sz="1900" b="1" dirty="0"/>
              <a:t>dolgoletne steklarske in rudarske tradicije</a:t>
            </a:r>
            <a:r>
              <a:rPr lang="sl-SI" sz="1900" dirty="0"/>
              <a:t>, ki predstavljajo velik vir za rokodelsko dejavnost. Naše območje predstavlja tudi </a:t>
            </a:r>
            <a:r>
              <a:rPr lang="sl-SI" sz="1900" b="1" dirty="0"/>
              <a:t>pomemben vir kmetijske dejavnosti</a:t>
            </a:r>
            <a:r>
              <a:rPr lang="sl-SI" sz="1900" dirty="0"/>
              <a:t>, iz česar tudi izhajajo starodavne rokodelske dejavnosti (kot npr. izdelovanje različnih izdelkov iz šibja …), ki jih je potrebno s tovrstnimi operacijami le še oživiti in spodbujati. Seveda pa glavno prednost </a:t>
            </a:r>
            <a:r>
              <a:rPr lang="sl-SI" sz="1900" b="1" dirty="0"/>
              <a:t>vidimo v ljudeh</a:t>
            </a:r>
            <a:r>
              <a:rPr lang="sl-SI" sz="1900" dirty="0"/>
              <a:t>, tako tistih, ki so neformalno že pričeli z rokodelsko dejavnostjo, kot tistih, katerih ideje se še niso implementirale v konkretne izvedbe in zgodbe. Pri tem je potrebno izpostaviti številne brezčasne ideje, ki se rojevajo v njihovih glavah in izpod njihovih rok. Velika prednost našega območja je tudi </a:t>
            </a:r>
            <a:r>
              <a:rPr lang="sl-SI" sz="1900" b="1" dirty="0"/>
              <a:t>dokaj veliko bogastvo naravnih materialov</a:t>
            </a:r>
            <a:r>
              <a:rPr lang="sl-SI" sz="1900" dirty="0"/>
              <a:t>, ki predstavljajo pomemben vir za rokodelske izdelke (premog, les …). </a:t>
            </a:r>
          </a:p>
          <a:p>
            <a:endParaRPr lang="sl-SI"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323528" y="1196752"/>
            <a:ext cx="2570928" cy="1582621"/>
          </a:xfrm>
        </p:spPr>
        <p:txBody>
          <a:bodyPr>
            <a:noAutofit/>
          </a:bodyPr>
          <a:lstStyle/>
          <a:p>
            <a:pPr algn="ctr"/>
            <a:r>
              <a:rPr lang="sl-SI" sz="3200" dirty="0"/>
              <a:t>LAS MED SNEŽNIKOM IN NANOSOM</a:t>
            </a:r>
          </a:p>
        </p:txBody>
      </p:sp>
      <p:sp>
        <p:nvSpPr>
          <p:cNvPr id="5" name="Ograda besedila 4"/>
          <p:cNvSpPr>
            <a:spLocks noGrp="1"/>
          </p:cNvSpPr>
          <p:nvPr>
            <p:ph type="body" sz="half" idx="2"/>
          </p:nvPr>
        </p:nvSpPr>
        <p:spPr/>
        <p:txBody>
          <a:bodyPr/>
          <a:lstStyle/>
          <a:p>
            <a:r>
              <a:rPr lang="sl-SI" sz="2400" b="1" i="1" u="sng" dirty="0">
                <a:solidFill>
                  <a:schemeClr val="bg1">
                    <a:lumMod val="50000"/>
                  </a:schemeClr>
                </a:solidFill>
              </a:rPr>
              <a:t>Občine: </a:t>
            </a:r>
          </a:p>
          <a:p>
            <a:r>
              <a:rPr lang="sl-SI" sz="2400" i="1" dirty="0">
                <a:solidFill>
                  <a:schemeClr val="bg1">
                    <a:lumMod val="50000"/>
                  </a:schemeClr>
                </a:solidFill>
              </a:rPr>
              <a:t>Ilirska Bistrica, Pivka in Postojna</a:t>
            </a:r>
          </a:p>
          <a:p>
            <a:endParaRPr lang="sl-SI" dirty="0"/>
          </a:p>
        </p:txBody>
      </p:sp>
      <p:pic>
        <p:nvPicPr>
          <p:cNvPr id="6" name="Ograda slike 5" descr="las-www.png"/>
          <p:cNvPicPr>
            <a:picLocks noGrp="1" noChangeAspect="1"/>
          </p:cNvPicPr>
          <p:nvPr>
            <p:ph type="pic" idx="1"/>
          </p:nvPr>
        </p:nvPicPr>
        <p:blipFill>
          <a:blip r:embed="rId2" cstate="print"/>
          <a:srcRect l="1830" r="1830"/>
          <a:stretch>
            <a:fillRect/>
          </a:stretch>
        </p:blipFill>
        <p:spPr>
          <a:xfrm rot="420000">
            <a:off x="3563470" y="1239327"/>
            <a:ext cx="4477039" cy="3812132"/>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2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slov 4"/>
          <p:cNvSpPr>
            <a:spLocks noGrp="1"/>
          </p:cNvSpPr>
          <p:nvPr>
            <p:ph type="title"/>
          </p:nvPr>
        </p:nvSpPr>
        <p:spPr>
          <a:xfrm>
            <a:off x="467544" y="476672"/>
            <a:ext cx="8229600" cy="1143000"/>
          </a:xfrm>
        </p:spPr>
        <p:txBody>
          <a:bodyPr>
            <a:normAutofit/>
          </a:bodyPr>
          <a:lstStyle/>
          <a:p>
            <a:r>
              <a:rPr lang="sl-SI" sz="4000" dirty="0"/>
              <a:t>IZZIVI IN PREDNOSTI</a:t>
            </a:r>
          </a:p>
        </p:txBody>
      </p:sp>
      <p:sp>
        <p:nvSpPr>
          <p:cNvPr id="6" name="Ograda vsebine 5"/>
          <p:cNvSpPr>
            <a:spLocks noGrp="1"/>
          </p:cNvSpPr>
          <p:nvPr>
            <p:ph idx="1"/>
          </p:nvPr>
        </p:nvSpPr>
        <p:spPr>
          <a:xfrm>
            <a:off x="467544" y="1772816"/>
            <a:ext cx="8229600" cy="4389120"/>
          </a:xfrm>
        </p:spPr>
        <p:txBody>
          <a:bodyPr>
            <a:noAutofit/>
          </a:bodyPr>
          <a:lstStyle/>
          <a:p>
            <a:pPr>
              <a:buNone/>
            </a:pPr>
            <a:r>
              <a:rPr lang="sl-SI" sz="1900" dirty="0"/>
              <a:t> </a:t>
            </a:r>
            <a:r>
              <a:rPr lang="sl-SI" sz="1900" b="1" dirty="0"/>
              <a:t>Kaj so </a:t>
            </a:r>
            <a:r>
              <a:rPr lang="sl-SI" sz="1900" b="1" u="sng" dirty="0"/>
              <a:t>specifični izzivi</a:t>
            </a:r>
            <a:r>
              <a:rPr lang="sl-SI" sz="1900" b="1" dirty="0"/>
              <a:t> vašega območja na področju rokodelstva?</a:t>
            </a:r>
            <a:endParaRPr lang="sl-SI" sz="1900" dirty="0"/>
          </a:p>
          <a:p>
            <a:r>
              <a:rPr lang="sl-SI" sz="1900" dirty="0"/>
              <a:t>Regija še nima rokodelskega centra, niti izdelanega popisa - mreže rokodelcev, zato je znanje razpršeno, skrito / bolj zasebno ali povezano v posamezne nepovezane manjše enote in iniciative.</a:t>
            </a:r>
          </a:p>
          <a:p>
            <a:pPr>
              <a:buNone/>
            </a:pPr>
            <a:r>
              <a:rPr lang="sl-SI" sz="1900" dirty="0"/>
              <a:t> </a:t>
            </a:r>
          </a:p>
          <a:p>
            <a:pPr>
              <a:buNone/>
            </a:pPr>
            <a:r>
              <a:rPr lang="sl-SI" sz="1900" dirty="0"/>
              <a:t>  </a:t>
            </a:r>
          </a:p>
          <a:p>
            <a:pPr>
              <a:buNone/>
            </a:pPr>
            <a:r>
              <a:rPr lang="sl-SI" sz="1900" b="1" dirty="0"/>
              <a:t>Kaj so </a:t>
            </a:r>
            <a:r>
              <a:rPr lang="sl-SI" sz="1900" b="1" u="sng" dirty="0"/>
              <a:t>prednosti</a:t>
            </a:r>
            <a:r>
              <a:rPr lang="sl-SI" sz="1900" b="1" dirty="0"/>
              <a:t> vašega območja na področju rokodelstva?</a:t>
            </a:r>
            <a:endParaRPr lang="sl-SI" sz="1900" dirty="0"/>
          </a:p>
          <a:p>
            <a:r>
              <a:rPr lang="sl-SI" sz="1900" dirty="0"/>
              <a:t>Naš LAS (med Snežnikom in Nanosom) zajema tri občine, v marsičem podobne, a kljub temu raznolike. Ocenjujemo, da bomo odkrili in povezali veliko rokodelcev iz različnih področij. Ker gre za regijo z veliko ruralnega območja, je marsikje praksa - življenje s tradicionalnimi rokodelskimi produkti - še živa. Pozitivno je tudi odkritje, da se z rokodelstvom ukvarja vse več mlajših, ki tehnike uporablja v originalni ali prirejeni, bolj sodobni različici in imamo že nekaj primerov tradicionalnih tehnik v kombinaciji z novejšimi materiali in oblikami.</a:t>
            </a:r>
            <a:br>
              <a:rPr lang="sl-SI" sz="1900" dirty="0"/>
            </a:br>
            <a:endParaRPr lang="sl-SI" sz="19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3"/>
          <p:cNvSpPr>
            <a:spLocks noGrp="1"/>
          </p:cNvSpPr>
          <p:nvPr>
            <p:ph type="title"/>
          </p:nvPr>
        </p:nvSpPr>
        <p:spPr>
          <a:xfrm>
            <a:off x="179512" y="1196752"/>
            <a:ext cx="2952328" cy="1582621"/>
          </a:xfrm>
        </p:spPr>
        <p:txBody>
          <a:bodyPr>
            <a:noAutofit/>
          </a:bodyPr>
          <a:lstStyle/>
          <a:p>
            <a:pPr algn="ctr"/>
            <a:r>
              <a:rPr lang="sl-SI" sz="3200" dirty="0"/>
              <a:t>LAS PO POTEH DEDIŠČINE OD TURJAKA DO KOLPE</a:t>
            </a:r>
          </a:p>
        </p:txBody>
      </p:sp>
      <p:sp>
        <p:nvSpPr>
          <p:cNvPr id="6" name="Ograda besedila 5"/>
          <p:cNvSpPr>
            <a:spLocks noGrp="1"/>
          </p:cNvSpPr>
          <p:nvPr>
            <p:ph type="body" sz="half" idx="2"/>
          </p:nvPr>
        </p:nvSpPr>
        <p:spPr>
          <a:xfrm>
            <a:off x="323528" y="2828784"/>
            <a:ext cx="2520280" cy="2688447"/>
          </a:xfrm>
        </p:spPr>
        <p:txBody>
          <a:bodyPr>
            <a:normAutofit/>
          </a:bodyPr>
          <a:lstStyle/>
          <a:p>
            <a:r>
              <a:rPr lang="sl-SI" sz="2200" b="1" i="1" u="sng" dirty="0">
                <a:solidFill>
                  <a:schemeClr val="bg1">
                    <a:lumMod val="50000"/>
                  </a:schemeClr>
                </a:solidFill>
              </a:rPr>
              <a:t>Občine: </a:t>
            </a:r>
          </a:p>
          <a:p>
            <a:r>
              <a:rPr lang="sl-SI" sz="2200" i="1" dirty="0">
                <a:solidFill>
                  <a:schemeClr val="bg1">
                    <a:lumMod val="50000"/>
                  </a:schemeClr>
                </a:solidFill>
              </a:rPr>
              <a:t>Dobrepolje, Kočevje, Kostel, Loški Potok, Osilnica, Ribnica, Sodražica, Velike Lašče</a:t>
            </a:r>
          </a:p>
          <a:p>
            <a:endParaRPr lang="sl-SI" dirty="0"/>
          </a:p>
        </p:txBody>
      </p:sp>
      <p:pic>
        <p:nvPicPr>
          <p:cNvPr id="9" name="Slika 8" descr="Logo-LAS-od-Turjaka-do-Kolpe_web-1.jpg"/>
          <p:cNvPicPr>
            <a:picLocks noChangeAspect="1"/>
          </p:cNvPicPr>
          <p:nvPr/>
        </p:nvPicPr>
        <p:blipFill>
          <a:blip r:embed="rId2" cstate="print"/>
          <a:stretch>
            <a:fillRect/>
          </a:stretch>
        </p:blipFill>
        <p:spPr>
          <a:xfrm>
            <a:off x="3419872" y="1844824"/>
            <a:ext cx="4736637" cy="273630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2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slov 4"/>
          <p:cNvSpPr>
            <a:spLocks noGrp="1"/>
          </p:cNvSpPr>
          <p:nvPr>
            <p:ph type="title"/>
          </p:nvPr>
        </p:nvSpPr>
        <p:spPr>
          <a:xfrm>
            <a:off x="467544" y="476672"/>
            <a:ext cx="8229600" cy="1143000"/>
          </a:xfrm>
        </p:spPr>
        <p:txBody>
          <a:bodyPr>
            <a:normAutofit/>
          </a:bodyPr>
          <a:lstStyle/>
          <a:p>
            <a:r>
              <a:rPr lang="sl-SI" sz="4000" dirty="0"/>
              <a:t>IZZIVI IN PREDNOSTI</a:t>
            </a:r>
          </a:p>
        </p:txBody>
      </p:sp>
      <p:sp>
        <p:nvSpPr>
          <p:cNvPr id="6" name="Ograda vsebine 5"/>
          <p:cNvSpPr>
            <a:spLocks noGrp="1"/>
          </p:cNvSpPr>
          <p:nvPr>
            <p:ph idx="1"/>
          </p:nvPr>
        </p:nvSpPr>
        <p:spPr/>
        <p:txBody>
          <a:bodyPr>
            <a:normAutofit lnSpcReduction="10000"/>
          </a:bodyPr>
          <a:lstStyle/>
          <a:p>
            <a:pPr>
              <a:buNone/>
            </a:pPr>
            <a:r>
              <a:rPr lang="sl-SI" sz="1900" b="1" dirty="0"/>
              <a:t>Kaj so </a:t>
            </a:r>
            <a:r>
              <a:rPr lang="sl-SI" sz="1900" b="1" u="sng" dirty="0"/>
              <a:t>specifični izzivi</a:t>
            </a:r>
            <a:r>
              <a:rPr lang="sl-SI" sz="1900" b="1" dirty="0"/>
              <a:t> vašega območja na področju rokodelstva?</a:t>
            </a:r>
            <a:endParaRPr lang="sl-SI" sz="1900" dirty="0"/>
          </a:p>
          <a:p>
            <a:pPr>
              <a:buNone/>
            </a:pPr>
            <a:r>
              <a:rPr lang="sl-SI" sz="1900" b="1" dirty="0"/>
              <a:t> </a:t>
            </a:r>
            <a:endParaRPr lang="sl-SI" sz="1900" dirty="0"/>
          </a:p>
          <a:p>
            <a:pPr lvl="0"/>
            <a:r>
              <a:rPr lang="sl-SI" sz="1900" dirty="0"/>
              <a:t>Analiza stanja rokodelcev po občinah</a:t>
            </a:r>
          </a:p>
          <a:p>
            <a:pPr lvl="0"/>
            <a:r>
              <a:rPr lang="sl-SI" sz="1900" dirty="0"/>
              <a:t>Zajem celotnega območja LAS Po poteh dediščine od Turjaka do Kolpe</a:t>
            </a:r>
          </a:p>
          <a:p>
            <a:pPr lvl="0"/>
            <a:r>
              <a:rPr lang="sl-SI" sz="1900" dirty="0"/>
              <a:t>Vedenje oz. zavedanje rokodelstva kot turističnega potenciala </a:t>
            </a:r>
          </a:p>
          <a:p>
            <a:pPr>
              <a:buNone/>
            </a:pPr>
            <a:endParaRPr lang="sl-SI" sz="1900" dirty="0"/>
          </a:p>
          <a:p>
            <a:pPr>
              <a:buNone/>
            </a:pPr>
            <a:r>
              <a:rPr lang="sl-SI" sz="1900" dirty="0"/>
              <a:t> </a:t>
            </a:r>
            <a:r>
              <a:rPr lang="sl-SI" sz="1900" b="1" dirty="0"/>
              <a:t>Kaj so </a:t>
            </a:r>
            <a:r>
              <a:rPr lang="sl-SI" sz="1900" b="1" u="sng" dirty="0"/>
              <a:t>prednosti</a:t>
            </a:r>
            <a:r>
              <a:rPr lang="sl-SI" sz="1900" b="1" dirty="0"/>
              <a:t> vašega območja na področju rokodelstva?</a:t>
            </a:r>
            <a:endParaRPr lang="sl-SI" sz="1900" dirty="0"/>
          </a:p>
          <a:p>
            <a:pPr>
              <a:buNone/>
            </a:pPr>
            <a:endParaRPr lang="sl-SI" sz="1900" dirty="0"/>
          </a:p>
          <a:p>
            <a:pPr lvl="0"/>
            <a:r>
              <a:rPr lang="sl-SI" sz="1900" dirty="0"/>
              <a:t>Dolga tradicija rokodelstva </a:t>
            </a:r>
          </a:p>
          <a:p>
            <a:pPr lvl="0"/>
            <a:r>
              <a:rPr lang="sl-SI" sz="1900" dirty="0"/>
              <a:t>Bogata nesnovna in snovna kulturna dediščina </a:t>
            </a:r>
          </a:p>
          <a:p>
            <a:pPr lvl="0"/>
            <a:r>
              <a:rPr lang="sl-SI" sz="1900" dirty="0"/>
              <a:t>Geografska označba »Ribniška suha roba«, ki zajema območje 6 občin (Ribnica, Kočevje, Sodražica, Loški Potok, Velike Lašče in Videm-Dobrepolje)</a:t>
            </a:r>
          </a:p>
          <a:p>
            <a:pPr>
              <a:buNone/>
            </a:pPr>
            <a:endParaRPr lang="sl-SI" dirty="0"/>
          </a:p>
          <a:p>
            <a:endParaRPr lang="sl-SI"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sl-SI" sz="3200" dirty="0"/>
              <a:t>LAS STIK</a:t>
            </a:r>
          </a:p>
        </p:txBody>
      </p:sp>
      <p:sp>
        <p:nvSpPr>
          <p:cNvPr id="5" name="Ograda besedila 4"/>
          <p:cNvSpPr>
            <a:spLocks noGrp="1"/>
          </p:cNvSpPr>
          <p:nvPr>
            <p:ph type="body" sz="half" idx="2"/>
          </p:nvPr>
        </p:nvSpPr>
        <p:spPr>
          <a:xfrm>
            <a:off x="395536" y="2852936"/>
            <a:ext cx="2567880" cy="2179320"/>
          </a:xfrm>
        </p:spPr>
        <p:txBody>
          <a:bodyPr>
            <a:normAutofit/>
          </a:bodyPr>
          <a:lstStyle/>
          <a:p>
            <a:r>
              <a:rPr lang="sl-SI" sz="2200" b="1" i="1" u="sng" dirty="0">
                <a:solidFill>
                  <a:schemeClr val="bg1">
                    <a:lumMod val="50000"/>
                  </a:schemeClr>
                </a:solidFill>
              </a:rPr>
              <a:t> Občine: </a:t>
            </a:r>
          </a:p>
          <a:p>
            <a:r>
              <a:rPr lang="sl-SI" sz="2200" i="1" dirty="0">
                <a:solidFill>
                  <a:schemeClr val="bg1">
                    <a:lumMod val="50000"/>
                  </a:schemeClr>
                </a:solidFill>
              </a:rPr>
              <a:t>Dolenjske Toplice, Ivančna Gorica, Trebnje in Žužemberk</a:t>
            </a:r>
            <a:endParaRPr lang="sl-SI" sz="2200" dirty="0"/>
          </a:p>
        </p:txBody>
      </p:sp>
      <p:pic>
        <p:nvPicPr>
          <p:cNvPr id="8" name="Slika 7" descr="logo1.png"/>
          <p:cNvPicPr>
            <a:picLocks noChangeAspect="1"/>
          </p:cNvPicPr>
          <p:nvPr/>
        </p:nvPicPr>
        <p:blipFill>
          <a:blip r:embed="rId2" cstate="print"/>
          <a:stretch>
            <a:fillRect/>
          </a:stretch>
        </p:blipFill>
        <p:spPr>
          <a:xfrm>
            <a:off x="3275856" y="2276872"/>
            <a:ext cx="5226387" cy="216024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2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a:t>PARTNERJI:</a:t>
            </a:r>
          </a:p>
        </p:txBody>
      </p:sp>
      <p:sp>
        <p:nvSpPr>
          <p:cNvPr id="5" name="Ograda vsebine 4"/>
          <p:cNvSpPr>
            <a:spLocks noGrp="1"/>
          </p:cNvSpPr>
          <p:nvPr>
            <p:ph idx="1"/>
          </p:nvPr>
        </p:nvSpPr>
        <p:spPr>
          <a:xfrm>
            <a:off x="467544" y="2132856"/>
            <a:ext cx="8229600" cy="4389120"/>
          </a:xfrm>
        </p:spPr>
        <p:txBody>
          <a:bodyPr>
            <a:normAutofit fontScale="70000" lnSpcReduction="20000"/>
          </a:bodyPr>
          <a:lstStyle/>
          <a:p>
            <a:r>
              <a:rPr lang="sl-SI" sz="3400" u="sng" dirty="0"/>
              <a:t>LAS SRCE SLOVENIJE</a:t>
            </a:r>
            <a:endParaRPr lang="sl-SI" sz="3400" i="1" dirty="0"/>
          </a:p>
          <a:p>
            <a:r>
              <a:rPr lang="sl-SI" sz="3400" u="sng" dirty="0"/>
              <a:t>LAS DOBRO ZA NAS</a:t>
            </a:r>
            <a:endParaRPr lang="sl-SI" sz="3400" i="1" dirty="0"/>
          </a:p>
          <a:p>
            <a:r>
              <a:rPr lang="sl-SI" sz="3400" u="sng" dirty="0"/>
              <a:t>LAS DOLENJSKA IN BELA KRAJINA</a:t>
            </a:r>
          </a:p>
          <a:p>
            <a:r>
              <a:rPr lang="sl-SI" sz="3400" u="sng" dirty="0"/>
              <a:t>LAS ZASAVJE</a:t>
            </a:r>
            <a:endParaRPr lang="sl-SI" sz="3400" i="1" dirty="0"/>
          </a:p>
          <a:p>
            <a:r>
              <a:rPr lang="sl-SI" sz="3400" u="sng" dirty="0"/>
              <a:t>LAS MED SNEŽNIKOM IN NANOSOM</a:t>
            </a:r>
            <a:endParaRPr lang="sl-SI" sz="3400" i="1" dirty="0"/>
          </a:p>
          <a:p>
            <a:r>
              <a:rPr lang="sl-SI" sz="3400" u="sng" dirty="0"/>
              <a:t>LAS PO POTEH DEDIŠČINE OD TURJAKA DO KOLPE</a:t>
            </a:r>
          </a:p>
          <a:p>
            <a:r>
              <a:rPr lang="sl-SI" sz="3400" u="sng" dirty="0"/>
              <a:t>LAS STIK</a:t>
            </a:r>
            <a:endParaRPr lang="sl-SI" sz="3400" i="1" dirty="0"/>
          </a:p>
          <a:p>
            <a:r>
              <a:rPr lang="sl-SI" sz="3400" u="sng" dirty="0"/>
              <a:t>LAS PRLEKIJA</a:t>
            </a:r>
            <a:endParaRPr lang="sl-SI" sz="3400" i="1" dirty="0"/>
          </a:p>
          <a:p>
            <a:r>
              <a:rPr lang="sl-SI" sz="3400" u="sng" dirty="0"/>
              <a:t>LAS NOTRANJSKA</a:t>
            </a:r>
          </a:p>
          <a:p>
            <a:r>
              <a:rPr lang="sl-SI" sz="3400" u="sng" dirty="0"/>
              <a:t>LAS S </a:t>
            </a:r>
            <a:r>
              <a:rPr lang="sl-SI" sz="3400" u="sng" dirty="0" err="1"/>
              <a:t>CILJem</a:t>
            </a:r>
            <a:endParaRPr lang="sl-SI" sz="3400" i="1" dirty="0"/>
          </a:p>
          <a:p>
            <a:r>
              <a:rPr lang="sl-SI" sz="3400" u="sng" dirty="0"/>
              <a:t>LAS MEŽIŠKE DOLINE</a:t>
            </a:r>
          </a:p>
          <a:p>
            <a:endParaRPr lang="sl-SI" u="sng" dirty="0"/>
          </a:p>
          <a:p>
            <a:endParaRPr lang="sl-SI" u="sng" dirty="0"/>
          </a:p>
          <a:p>
            <a:endParaRPr lang="sl-SI" u="sng" dirty="0"/>
          </a:p>
          <a:p>
            <a:endParaRPr lang="sl-SI" u="sng"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2000"/>
                                        <p:tgtEl>
                                          <p:spTgt spid="5">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fade">
                                      <p:cBhvr>
                                        <p:cTn id="13" dur="2000"/>
                                        <p:tgtEl>
                                          <p:spTgt spid="5">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fade">
                                      <p:cBhvr>
                                        <p:cTn id="16" dur="2000"/>
                                        <p:tgtEl>
                                          <p:spTgt spid="5">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fade">
                                      <p:cBhvr>
                                        <p:cTn id="19" dur="2000"/>
                                        <p:tgtEl>
                                          <p:spTgt spid="5">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Effect transition="in" filter="fade">
                                      <p:cBhvr>
                                        <p:cTn id="22" dur="2000"/>
                                        <p:tgtEl>
                                          <p:spTgt spid="5">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animEffect transition="in" filter="fade">
                                      <p:cBhvr>
                                        <p:cTn id="25" dur="2000"/>
                                        <p:tgtEl>
                                          <p:spTgt spid="5">
                                            <p:txEl>
                                              <p:pRg st="6" end="6"/>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
                                            <p:txEl>
                                              <p:pRg st="7" end="7"/>
                                            </p:txEl>
                                          </p:spTgt>
                                        </p:tgtEl>
                                        <p:attrNameLst>
                                          <p:attrName>style.visibility</p:attrName>
                                        </p:attrNameLst>
                                      </p:cBhvr>
                                      <p:to>
                                        <p:strVal val="visible"/>
                                      </p:to>
                                    </p:set>
                                    <p:animEffect transition="in" filter="fade">
                                      <p:cBhvr>
                                        <p:cTn id="28" dur="2000"/>
                                        <p:tgtEl>
                                          <p:spTgt spid="5">
                                            <p:txEl>
                                              <p:pRg st="7" end="7"/>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5">
                                            <p:txEl>
                                              <p:pRg st="8" end="8"/>
                                            </p:txEl>
                                          </p:spTgt>
                                        </p:tgtEl>
                                        <p:attrNameLst>
                                          <p:attrName>style.visibility</p:attrName>
                                        </p:attrNameLst>
                                      </p:cBhvr>
                                      <p:to>
                                        <p:strVal val="visible"/>
                                      </p:to>
                                    </p:set>
                                    <p:animEffect transition="in" filter="fade">
                                      <p:cBhvr>
                                        <p:cTn id="31" dur="2000"/>
                                        <p:tgtEl>
                                          <p:spTgt spid="5">
                                            <p:txEl>
                                              <p:pRg st="8" end="8"/>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5">
                                            <p:txEl>
                                              <p:pRg st="9" end="9"/>
                                            </p:txEl>
                                          </p:spTgt>
                                        </p:tgtEl>
                                        <p:attrNameLst>
                                          <p:attrName>style.visibility</p:attrName>
                                        </p:attrNameLst>
                                      </p:cBhvr>
                                      <p:to>
                                        <p:strVal val="visible"/>
                                      </p:to>
                                    </p:set>
                                    <p:animEffect transition="in" filter="fade">
                                      <p:cBhvr>
                                        <p:cTn id="34" dur="2000"/>
                                        <p:tgtEl>
                                          <p:spTgt spid="5">
                                            <p:txEl>
                                              <p:pRg st="9" end="9"/>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5">
                                            <p:txEl>
                                              <p:pRg st="10" end="10"/>
                                            </p:txEl>
                                          </p:spTgt>
                                        </p:tgtEl>
                                        <p:attrNameLst>
                                          <p:attrName>style.visibility</p:attrName>
                                        </p:attrNameLst>
                                      </p:cBhvr>
                                      <p:to>
                                        <p:strVal val="visible"/>
                                      </p:to>
                                    </p:set>
                                    <p:animEffect transition="in" filter="fade">
                                      <p:cBhvr>
                                        <p:cTn id="37" dur="2000"/>
                                        <p:tgtEl>
                                          <p:spTgt spid="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slov 4"/>
          <p:cNvSpPr>
            <a:spLocks noGrp="1"/>
          </p:cNvSpPr>
          <p:nvPr>
            <p:ph type="title"/>
          </p:nvPr>
        </p:nvSpPr>
        <p:spPr>
          <a:xfrm>
            <a:off x="467544" y="476672"/>
            <a:ext cx="8229600" cy="1143000"/>
          </a:xfrm>
        </p:spPr>
        <p:txBody>
          <a:bodyPr>
            <a:normAutofit/>
          </a:bodyPr>
          <a:lstStyle/>
          <a:p>
            <a:r>
              <a:rPr lang="sl-SI" sz="4000" dirty="0"/>
              <a:t>IZZIVI IN PREDNOSTI</a:t>
            </a:r>
          </a:p>
        </p:txBody>
      </p:sp>
      <p:sp>
        <p:nvSpPr>
          <p:cNvPr id="6" name="Ograda vsebine 5"/>
          <p:cNvSpPr>
            <a:spLocks noGrp="1"/>
          </p:cNvSpPr>
          <p:nvPr>
            <p:ph idx="1"/>
          </p:nvPr>
        </p:nvSpPr>
        <p:spPr>
          <a:xfrm>
            <a:off x="467544" y="1772816"/>
            <a:ext cx="8229600" cy="4389120"/>
          </a:xfrm>
        </p:spPr>
        <p:txBody>
          <a:bodyPr>
            <a:normAutofit fontScale="25000" lnSpcReduction="20000"/>
          </a:bodyPr>
          <a:lstStyle/>
          <a:p>
            <a:pPr>
              <a:buNone/>
            </a:pPr>
            <a:r>
              <a:rPr lang="sl-SI" sz="7200" b="1" dirty="0"/>
              <a:t>Kaj so </a:t>
            </a:r>
            <a:r>
              <a:rPr lang="sl-SI" sz="7200" b="1" u="sng" dirty="0"/>
              <a:t>specifični izzivi</a:t>
            </a:r>
            <a:r>
              <a:rPr lang="sl-SI" sz="7200" b="1" dirty="0"/>
              <a:t> vašega območja na področju rokodelstva?</a:t>
            </a:r>
            <a:endParaRPr lang="sl-SI" sz="7200" dirty="0"/>
          </a:p>
          <a:p>
            <a:pPr>
              <a:buNone/>
            </a:pPr>
            <a:r>
              <a:rPr lang="sl-SI" sz="7200" b="1" dirty="0"/>
              <a:t> </a:t>
            </a:r>
            <a:endParaRPr lang="sl-SI" sz="7200" dirty="0"/>
          </a:p>
          <a:p>
            <a:r>
              <a:rPr lang="sl-SI" sz="7200" dirty="0"/>
              <a:t>Kakšno obliko naj imam kot rokodelec, da bo za vse prav? (s.p., Osebno dopolnilno delo…)</a:t>
            </a:r>
          </a:p>
          <a:p>
            <a:r>
              <a:rPr lang="sl-SI" sz="7200" dirty="0"/>
              <a:t>Kako sem lahko drugačen od drugih rokodelcev</a:t>
            </a:r>
          </a:p>
          <a:p>
            <a:r>
              <a:rPr lang="sl-SI" sz="7200" dirty="0"/>
              <a:t>Kako uporabiti sodobne oblike oglaševanja prek socialnih omrežij, da dosežem svoje kupce</a:t>
            </a:r>
          </a:p>
          <a:p>
            <a:r>
              <a:rPr lang="sl-SI" sz="7200" dirty="0"/>
              <a:t>Kakšna je moja zgodba, ali je res tako pomembna</a:t>
            </a:r>
          </a:p>
          <a:p>
            <a:r>
              <a:rPr lang="sl-SI" sz="7200" dirty="0"/>
              <a:t>Kako najti primerne sogovornike v različnih turističnih organizacijah, kjer bi lahko prodajal svoje izdelke in kakšno pogodbo skleniti z njimi</a:t>
            </a:r>
          </a:p>
          <a:p>
            <a:r>
              <a:rPr lang="sl-SI" sz="7200" dirty="0"/>
              <a:t>Rokodelstvo: - kako priti do rokodelcev, kako jih animirati da bodo zares sodelovali v projektu, kako z njimi razviti zgodbo od začetka do konca.</a:t>
            </a:r>
          </a:p>
          <a:p>
            <a:pPr>
              <a:buNone/>
            </a:pPr>
            <a:endParaRPr lang="sl-SI" sz="7200" dirty="0"/>
          </a:p>
          <a:p>
            <a:pPr>
              <a:buNone/>
            </a:pPr>
            <a:r>
              <a:rPr lang="sl-SI" sz="7200" b="1" dirty="0"/>
              <a:t>Kaj so </a:t>
            </a:r>
            <a:r>
              <a:rPr lang="sl-SI" sz="7200" b="1" u="sng" dirty="0"/>
              <a:t>prednosti</a:t>
            </a:r>
            <a:r>
              <a:rPr lang="sl-SI" sz="7200" b="1" dirty="0"/>
              <a:t> vašega območja na področju rokodelstva?</a:t>
            </a:r>
            <a:endParaRPr lang="sl-SI" sz="7200" dirty="0"/>
          </a:p>
          <a:p>
            <a:pPr>
              <a:buNone/>
            </a:pPr>
            <a:r>
              <a:rPr lang="sl-SI" sz="7200" dirty="0"/>
              <a:t> </a:t>
            </a:r>
          </a:p>
          <a:p>
            <a:r>
              <a:rPr lang="sl-SI" sz="7200" dirty="0"/>
              <a:t>Ocenjujemo, da so še na terenu Rokodelci s tradicionalnimi znanji, vendar verjetno nimajo oblike preko katere bi lahko prodajali svoje izdelke</a:t>
            </a:r>
          </a:p>
          <a:p>
            <a:r>
              <a:rPr lang="sl-SI" sz="7200" dirty="0"/>
              <a:t>Nekaj mladih, brez zaposlitve, ki so se lotili neke oblike rokodelstva</a:t>
            </a:r>
          </a:p>
          <a:p>
            <a:endParaRPr lang="sl-SI"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Naslov 10"/>
          <p:cNvSpPr>
            <a:spLocks noGrp="1"/>
          </p:cNvSpPr>
          <p:nvPr>
            <p:ph type="title"/>
          </p:nvPr>
        </p:nvSpPr>
        <p:spPr/>
        <p:txBody>
          <a:bodyPr>
            <a:normAutofit/>
          </a:bodyPr>
          <a:lstStyle/>
          <a:p>
            <a:pPr algn="ctr"/>
            <a:r>
              <a:rPr lang="sl-SI" sz="3200" dirty="0"/>
              <a:t>LAS PRLEKIJA</a:t>
            </a:r>
          </a:p>
        </p:txBody>
      </p:sp>
      <p:sp>
        <p:nvSpPr>
          <p:cNvPr id="12" name="Ograda vsebine 11"/>
          <p:cNvSpPr>
            <a:spLocks noGrp="1"/>
          </p:cNvSpPr>
          <p:nvPr>
            <p:ph type="body" sz="half" idx="2"/>
          </p:nvPr>
        </p:nvSpPr>
        <p:spPr>
          <a:xfrm>
            <a:off x="323528" y="2828785"/>
            <a:ext cx="2495872" cy="2179320"/>
          </a:xfrm>
        </p:spPr>
        <p:txBody>
          <a:bodyPr>
            <a:noAutofit/>
          </a:bodyPr>
          <a:lstStyle/>
          <a:p>
            <a:r>
              <a:rPr lang="sl-SI" sz="2200" b="1" i="1" u="sng" dirty="0">
                <a:solidFill>
                  <a:schemeClr val="bg1">
                    <a:lumMod val="50000"/>
                  </a:schemeClr>
                </a:solidFill>
              </a:rPr>
              <a:t>Občine:</a:t>
            </a:r>
          </a:p>
          <a:p>
            <a:pPr>
              <a:buNone/>
            </a:pPr>
            <a:r>
              <a:rPr lang="sl-SI" sz="2200" i="1" dirty="0">
                <a:solidFill>
                  <a:schemeClr val="bg1">
                    <a:lumMod val="50000"/>
                  </a:schemeClr>
                </a:solidFill>
              </a:rPr>
              <a:t>Apače, Gornja Radgona,Križevci, Ljutomer, Radenci, Razkrižje, Sveti Jurij ob Ščavnici, Veržej</a:t>
            </a:r>
            <a:endParaRPr lang="sl-SI" sz="2200" dirty="0"/>
          </a:p>
        </p:txBody>
      </p:sp>
      <p:pic>
        <p:nvPicPr>
          <p:cNvPr id="14" name="Slika 13" descr="LAS PRLEKIJA.png"/>
          <p:cNvPicPr>
            <a:picLocks noChangeAspect="1"/>
          </p:cNvPicPr>
          <p:nvPr/>
        </p:nvPicPr>
        <p:blipFill>
          <a:blip r:embed="rId2" cstate="print"/>
          <a:stretch>
            <a:fillRect/>
          </a:stretch>
        </p:blipFill>
        <p:spPr>
          <a:xfrm>
            <a:off x="3275856" y="1988840"/>
            <a:ext cx="5063514" cy="230425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2000"/>
                                        <p:tgtEl>
                                          <p:spTgt spid="12">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xEl>
                                              <p:pRg st="1" end="1"/>
                                            </p:txEl>
                                          </p:spTgt>
                                        </p:tgtEl>
                                        <p:attrNameLst>
                                          <p:attrName>style.visibility</p:attrName>
                                        </p:attrNameLst>
                                      </p:cBhvr>
                                      <p:to>
                                        <p:strVal val="visible"/>
                                      </p:to>
                                    </p:set>
                                    <p:animEffect transition="in" filter="fade">
                                      <p:cBhvr>
                                        <p:cTn id="10" dur="2000"/>
                                        <p:tgtEl>
                                          <p:spTgt spid="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allAtOnce"/>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67544" y="332656"/>
            <a:ext cx="8229600" cy="1143000"/>
          </a:xfrm>
        </p:spPr>
        <p:txBody>
          <a:bodyPr>
            <a:normAutofit/>
          </a:bodyPr>
          <a:lstStyle/>
          <a:p>
            <a:r>
              <a:rPr lang="sl-SI" sz="4000" dirty="0"/>
              <a:t>IZZIVI IN PREDNOSTI</a:t>
            </a:r>
          </a:p>
        </p:txBody>
      </p:sp>
      <p:sp>
        <p:nvSpPr>
          <p:cNvPr id="3" name="Ograda vsebine 2"/>
          <p:cNvSpPr>
            <a:spLocks noGrp="1"/>
          </p:cNvSpPr>
          <p:nvPr>
            <p:ph idx="1"/>
          </p:nvPr>
        </p:nvSpPr>
        <p:spPr>
          <a:xfrm>
            <a:off x="395536" y="1556792"/>
            <a:ext cx="8229600" cy="4389120"/>
          </a:xfrm>
        </p:spPr>
        <p:txBody>
          <a:bodyPr>
            <a:noAutofit/>
          </a:bodyPr>
          <a:lstStyle/>
          <a:p>
            <a:pPr>
              <a:buNone/>
            </a:pPr>
            <a:r>
              <a:rPr lang="sl-SI" sz="1900" b="1" dirty="0"/>
              <a:t>Kaj so </a:t>
            </a:r>
            <a:r>
              <a:rPr lang="sl-SI" sz="1900" b="1" u="sng" dirty="0"/>
              <a:t>specifični izzivi</a:t>
            </a:r>
            <a:r>
              <a:rPr lang="sl-SI" sz="1900" b="1" dirty="0"/>
              <a:t> vašega območja na področju rokodelstva?</a:t>
            </a:r>
          </a:p>
          <a:p>
            <a:pPr>
              <a:buNone/>
            </a:pPr>
            <a:endParaRPr lang="sl-SI" sz="1900" dirty="0"/>
          </a:p>
          <a:p>
            <a:r>
              <a:rPr lang="sl-SI" sz="1900" dirty="0"/>
              <a:t>ustvariti okolje, za razvoj rokodelskih poklicev</a:t>
            </a:r>
          </a:p>
          <a:p>
            <a:r>
              <a:rPr lang="sl-SI" sz="1900" dirty="0"/>
              <a:t>prenesti in nadgraditi znanja in spretnosti na mlade</a:t>
            </a:r>
          </a:p>
          <a:p>
            <a:r>
              <a:rPr lang="sl-SI" sz="1900" dirty="0"/>
              <a:t>najti nove tržne poti za rokodelske izdelke</a:t>
            </a:r>
          </a:p>
          <a:p>
            <a:r>
              <a:rPr lang="sl-SI" sz="1900" dirty="0"/>
              <a:t>pomoč pri prepoznavnosti posameznih rokodelcev in njihovih izdelkov</a:t>
            </a:r>
          </a:p>
          <a:p>
            <a:r>
              <a:rPr lang="sl-SI" sz="1900" dirty="0"/>
              <a:t>rokodelstvo in kulturno dediščino vključevati v turistično ponudbo regije</a:t>
            </a:r>
          </a:p>
          <a:p>
            <a:pPr>
              <a:buNone/>
            </a:pPr>
            <a:r>
              <a:rPr lang="sl-SI" sz="1900" dirty="0"/>
              <a:t> </a:t>
            </a:r>
          </a:p>
          <a:p>
            <a:pPr>
              <a:buNone/>
            </a:pPr>
            <a:r>
              <a:rPr lang="sl-SI" sz="1900" b="1" dirty="0"/>
              <a:t>Kaj so </a:t>
            </a:r>
            <a:r>
              <a:rPr lang="sl-SI" sz="1900" b="1" u="sng" dirty="0"/>
              <a:t>prednosti</a:t>
            </a:r>
            <a:r>
              <a:rPr lang="sl-SI" sz="1900" b="1" dirty="0"/>
              <a:t> vašega območja na področju rokodelstva?</a:t>
            </a:r>
          </a:p>
          <a:p>
            <a:pPr>
              <a:buNone/>
            </a:pPr>
            <a:endParaRPr lang="sl-SI" sz="1900" dirty="0"/>
          </a:p>
          <a:p>
            <a:r>
              <a:rPr lang="sl-SI" sz="1900" dirty="0"/>
              <a:t>ohranjena znanja in spretnosti posameznih tradicionalnih rokodelcev</a:t>
            </a:r>
          </a:p>
          <a:p>
            <a:r>
              <a:rPr lang="sl-SI" sz="1900" dirty="0"/>
              <a:t>bogata kulturna dediščina s področja rokodelstva</a:t>
            </a:r>
          </a:p>
          <a:p>
            <a:r>
              <a:rPr lang="sl-SI" sz="1900" dirty="0"/>
              <a:t> kvalitetni dogodki za javnost, ki so povezani z rokodelskim vsebinami</a:t>
            </a:r>
          </a:p>
          <a:p>
            <a:r>
              <a:rPr lang="sl-SI" sz="1900" dirty="0"/>
              <a:t>delujoč rokodelski center – Center DUO v Veržeju (razstavni prostor, opremljena delavnica, knjižnica, prodajni prostor…)</a:t>
            </a:r>
          </a:p>
          <a:p>
            <a:endParaRPr lang="sl-SI" sz="19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395536" y="1176996"/>
            <a:ext cx="2426912" cy="1582621"/>
          </a:xfrm>
        </p:spPr>
        <p:txBody>
          <a:bodyPr>
            <a:normAutofit/>
          </a:bodyPr>
          <a:lstStyle/>
          <a:p>
            <a:pPr algn="ctr"/>
            <a:r>
              <a:rPr lang="sl-SI" sz="3200" dirty="0"/>
              <a:t>LAS NOTRANJSKA</a:t>
            </a:r>
          </a:p>
        </p:txBody>
      </p:sp>
      <p:sp>
        <p:nvSpPr>
          <p:cNvPr id="5" name="Ograda vsebine 4"/>
          <p:cNvSpPr>
            <a:spLocks noGrp="1"/>
          </p:cNvSpPr>
          <p:nvPr>
            <p:ph type="body" sz="half" idx="2"/>
          </p:nvPr>
        </p:nvSpPr>
        <p:spPr>
          <a:xfrm>
            <a:off x="467544" y="2780928"/>
            <a:ext cx="2209800" cy="2179320"/>
          </a:xfrm>
        </p:spPr>
        <p:txBody>
          <a:bodyPr/>
          <a:lstStyle/>
          <a:p>
            <a:r>
              <a:rPr lang="sl-SI" sz="2400" b="1" i="1" u="sng" dirty="0">
                <a:solidFill>
                  <a:schemeClr val="bg1">
                    <a:lumMod val="50000"/>
                  </a:schemeClr>
                </a:solidFill>
              </a:rPr>
              <a:t>Občine: </a:t>
            </a:r>
          </a:p>
          <a:p>
            <a:pPr>
              <a:buNone/>
            </a:pPr>
            <a:r>
              <a:rPr lang="sl-SI" sz="2400" i="1" dirty="0">
                <a:solidFill>
                  <a:schemeClr val="bg1">
                    <a:lumMod val="50000"/>
                  </a:schemeClr>
                </a:solidFill>
              </a:rPr>
              <a:t>Bloke, Cerknica, Loška dolina</a:t>
            </a:r>
          </a:p>
          <a:p>
            <a:endParaRPr lang="sl-SI" dirty="0"/>
          </a:p>
        </p:txBody>
      </p:sp>
      <p:pic>
        <p:nvPicPr>
          <p:cNvPr id="8" name="Slika 7" descr="LAS-Notranjska-LOGO.png"/>
          <p:cNvPicPr>
            <a:picLocks noChangeAspect="1"/>
          </p:cNvPicPr>
          <p:nvPr/>
        </p:nvPicPr>
        <p:blipFill>
          <a:blip r:embed="rId2" cstate="print"/>
          <a:stretch>
            <a:fillRect/>
          </a:stretch>
        </p:blipFill>
        <p:spPr>
          <a:xfrm>
            <a:off x="3347864" y="2132856"/>
            <a:ext cx="4963619" cy="198544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2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67544" y="332656"/>
            <a:ext cx="8229600" cy="1143000"/>
          </a:xfrm>
        </p:spPr>
        <p:txBody>
          <a:bodyPr>
            <a:normAutofit/>
          </a:bodyPr>
          <a:lstStyle/>
          <a:p>
            <a:r>
              <a:rPr lang="sl-SI" sz="4000" dirty="0"/>
              <a:t>IZZIVI IN PREDNOSTI</a:t>
            </a:r>
          </a:p>
        </p:txBody>
      </p:sp>
      <p:sp>
        <p:nvSpPr>
          <p:cNvPr id="3" name="Ograda vsebine 2"/>
          <p:cNvSpPr>
            <a:spLocks noGrp="1"/>
          </p:cNvSpPr>
          <p:nvPr>
            <p:ph idx="1"/>
          </p:nvPr>
        </p:nvSpPr>
        <p:spPr/>
        <p:txBody>
          <a:bodyPr>
            <a:normAutofit fontScale="70000" lnSpcReduction="20000"/>
          </a:bodyPr>
          <a:lstStyle/>
          <a:p>
            <a:pPr>
              <a:buNone/>
            </a:pPr>
            <a:r>
              <a:rPr lang="sl-SI" sz="2700" b="1" dirty="0"/>
              <a:t>Kaj so </a:t>
            </a:r>
            <a:r>
              <a:rPr lang="sl-SI" sz="2700" b="1" u="sng" dirty="0"/>
              <a:t>specifični izzivi</a:t>
            </a:r>
            <a:r>
              <a:rPr lang="sl-SI" sz="2700" b="1" dirty="0"/>
              <a:t> vašega območja na področju rokodelstva?</a:t>
            </a:r>
            <a:endParaRPr lang="sl-SI" sz="2700" dirty="0"/>
          </a:p>
          <a:p>
            <a:pPr>
              <a:buNone/>
            </a:pPr>
            <a:r>
              <a:rPr lang="sl-SI" sz="2700" dirty="0"/>
              <a:t> </a:t>
            </a:r>
          </a:p>
          <a:p>
            <a:r>
              <a:rPr lang="sl-SI" sz="2700" dirty="0"/>
              <a:t>Eden od izzivov je sigurno pridobiti sliko stanja rokodelstva na območju LAS, zato bo za nas popis rokodelcev ena ključnih nalog operacije. Velik poudarek bo namenjen izobraževanju in usposabljanju rokodelcev in potencialnih rokodelcev, prenosu tradicionalnih znanj in veščin ter vzpostavitvi mreže rokodelcev in promociji njihovega dela in produktov.</a:t>
            </a:r>
          </a:p>
          <a:p>
            <a:pPr>
              <a:buNone/>
            </a:pPr>
            <a:r>
              <a:rPr lang="sl-SI" sz="2700" dirty="0"/>
              <a:t> </a:t>
            </a:r>
          </a:p>
          <a:p>
            <a:pPr>
              <a:buNone/>
            </a:pPr>
            <a:r>
              <a:rPr lang="sl-SI" sz="2700" b="1" dirty="0"/>
              <a:t>Kaj so </a:t>
            </a:r>
            <a:r>
              <a:rPr lang="sl-SI" sz="2700" b="1" u="sng" dirty="0"/>
              <a:t>prednosti</a:t>
            </a:r>
            <a:r>
              <a:rPr lang="sl-SI" sz="2700" b="1" dirty="0"/>
              <a:t> vašega območja na področju rokodelstva?</a:t>
            </a:r>
          </a:p>
          <a:p>
            <a:pPr>
              <a:buNone/>
            </a:pPr>
            <a:endParaRPr lang="sl-SI" sz="2700" dirty="0"/>
          </a:p>
          <a:p>
            <a:r>
              <a:rPr lang="sl-SI" sz="2700" dirty="0"/>
              <a:t>Območje Notranjske ima bogato kulturno dediščino, ki se ohranja preko raznovrstnih aktivnosti, predvsem lokalnih društev. Izdelki iz lesa, ki ga je na tem območju v izobilju, so od nekdaj značilni za to območje, ki pa so se skozi obdobje spreminjali. Nekoč je bil večji poudarek npr. na sedlarstvu in kolarstvu, kar je bilo povezano s furmanstvom, danes ostajajo aktualni še izdelki suhe robe in drugi leseni izdelki z uporabno vrednostjo. </a:t>
            </a:r>
          </a:p>
          <a:p>
            <a:pPr>
              <a:buNone/>
            </a:pPr>
            <a:endParaRPr lang="sl-SI" dirty="0"/>
          </a:p>
          <a:p>
            <a:endParaRPr lang="sl-SI"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3"/>
          <p:cNvSpPr>
            <a:spLocks noGrp="1"/>
          </p:cNvSpPr>
          <p:nvPr>
            <p:ph type="title"/>
          </p:nvPr>
        </p:nvSpPr>
        <p:spPr/>
        <p:txBody>
          <a:bodyPr>
            <a:normAutofit/>
          </a:bodyPr>
          <a:lstStyle/>
          <a:p>
            <a:pPr algn="ctr"/>
            <a:r>
              <a:rPr lang="sl-SI" sz="3200" dirty="0"/>
              <a:t>LAS S </a:t>
            </a:r>
            <a:r>
              <a:rPr lang="sl-SI" sz="3200" dirty="0" err="1"/>
              <a:t>CILJem</a:t>
            </a:r>
            <a:endParaRPr lang="sl-SI" sz="3200" dirty="0"/>
          </a:p>
        </p:txBody>
      </p:sp>
      <p:sp>
        <p:nvSpPr>
          <p:cNvPr id="6" name="Ograda besedila 5"/>
          <p:cNvSpPr>
            <a:spLocks noGrp="1"/>
          </p:cNvSpPr>
          <p:nvPr>
            <p:ph type="body" sz="half" idx="2"/>
          </p:nvPr>
        </p:nvSpPr>
        <p:spPr/>
        <p:txBody>
          <a:bodyPr>
            <a:normAutofit/>
          </a:bodyPr>
          <a:lstStyle/>
          <a:p>
            <a:r>
              <a:rPr lang="it-IT" sz="2200" b="1" i="1" u="sng" dirty="0" err="1">
                <a:solidFill>
                  <a:schemeClr val="bg1">
                    <a:lumMod val="50000"/>
                  </a:schemeClr>
                </a:solidFill>
              </a:rPr>
              <a:t>Občine</a:t>
            </a:r>
            <a:r>
              <a:rPr lang="sl-SI" sz="2200" b="1" i="1" u="sng" dirty="0">
                <a:solidFill>
                  <a:schemeClr val="bg1">
                    <a:lumMod val="50000"/>
                  </a:schemeClr>
                </a:solidFill>
              </a:rPr>
              <a:t>:</a:t>
            </a:r>
            <a:r>
              <a:rPr lang="it-IT" sz="2200" b="1" i="1" u="sng" dirty="0">
                <a:solidFill>
                  <a:schemeClr val="bg1">
                    <a:lumMod val="50000"/>
                  </a:schemeClr>
                </a:solidFill>
              </a:rPr>
              <a:t> </a:t>
            </a:r>
            <a:endParaRPr lang="sl-SI" sz="2200" b="1" i="1" u="sng" dirty="0">
              <a:solidFill>
                <a:schemeClr val="bg1">
                  <a:lumMod val="50000"/>
                </a:schemeClr>
              </a:solidFill>
            </a:endParaRPr>
          </a:p>
          <a:p>
            <a:r>
              <a:rPr lang="it-IT" sz="2200" i="1" dirty="0" err="1">
                <a:solidFill>
                  <a:schemeClr val="bg1">
                    <a:lumMod val="50000"/>
                  </a:schemeClr>
                </a:solidFill>
              </a:rPr>
              <a:t>Cerkno</a:t>
            </a:r>
            <a:r>
              <a:rPr lang="it-IT" sz="2200" i="1" dirty="0">
                <a:solidFill>
                  <a:schemeClr val="bg1">
                    <a:lumMod val="50000"/>
                  </a:schemeClr>
                </a:solidFill>
              </a:rPr>
              <a:t>, </a:t>
            </a:r>
            <a:r>
              <a:rPr lang="it-IT" sz="2200" i="1" dirty="0" err="1">
                <a:solidFill>
                  <a:schemeClr val="bg1">
                    <a:lumMod val="50000"/>
                  </a:schemeClr>
                </a:solidFill>
              </a:rPr>
              <a:t>Idrija</a:t>
            </a:r>
            <a:r>
              <a:rPr lang="it-IT" sz="2200" i="1" dirty="0">
                <a:solidFill>
                  <a:schemeClr val="bg1">
                    <a:lumMod val="50000"/>
                  </a:schemeClr>
                </a:solidFill>
              </a:rPr>
              <a:t> in </a:t>
            </a:r>
            <a:r>
              <a:rPr lang="it-IT" sz="2200" i="1" dirty="0" err="1">
                <a:solidFill>
                  <a:schemeClr val="bg1">
                    <a:lumMod val="50000"/>
                  </a:schemeClr>
                </a:solidFill>
              </a:rPr>
              <a:t>Logatec</a:t>
            </a:r>
            <a:endParaRPr lang="sl-SI" sz="2200" i="1" dirty="0">
              <a:solidFill>
                <a:schemeClr val="bg1">
                  <a:lumMod val="50000"/>
                </a:schemeClr>
              </a:solidFill>
            </a:endParaRPr>
          </a:p>
        </p:txBody>
      </p:sp>
      <p:pic>
        <p:nvPicPr>
          <p:cNvPr id="7" name="Slika 6" descr="LAS_logo_300.png"/>
          <p:cNvPicPr>
            <a:picLocks noChangeAspect="1"/>
          </p:cNvPicPr>
          <p:nvPr/>
        </p:nvPicPr>
        <p:blipFill>
          <a:blip r:embed="rId2" cstate="print"/>
          <a:stretch>
            <a:fillRect/>
          </a:stretch>
        </p:blipFill>
        <p:spPr>
          <a:xfrm>
            <a:off x="3635896" y="1556792"/>
            <a:ext cx="4313580" cy="316329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2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pPr algn="ctr"/>
            <a:r>
              <a:rPr lang="sl-SI" sz="3200" dirty="0"/>
              <a:t>LAS MEŽIŠKE DOLINE</a:t>
            </a:r>
          </a:p>
        </p:txBody>
      </p:sp>
      <p:sp>
        <p:nvSpPr>
          <p:cNvPr id="5" name="Ograda besedila 4"/>
          <p:cNvSpPr>
            <a:spLocks noGrp="1"/>
          </p:cNvSpPr>
          <p:nvPr>
            <p:ph type="body" sz="half" idx="2"/>
          </p:nvPr>
        </p:nvSpPr>
        <p:spPr>
          <a:xfrm>
            <a:off x="251520" y="2828785"/>
            <a:ext cx="2567880" cy="2179320"/>
          </a:xfrm>
        </p:spPr>
        <p:txBody>
          <a:bodyPr>
            <a:normAutofit/>
          </a:bodyPr>
          <a:lstStyle/>
          <a:p>
            <a:r>
              <a:rPr lang="sl-SI" sz="2200" b="1" i="1" u="sng" dirty="0"/>
              <a:t> </a:t>
            </a:r>
            <a:r>
              <a:rPr lang="sl-SI" sz="2200" b="1" i="1" u="sng" dirty="0">
                <a:solidFill>
                  <a:schemeClr val="bg1">
                    <a:lumMod val="50000"/>
                  </a:schemeClr>
                </a:solidFill>
              </a:rPr>
              <a:t>Občine: </a:t>
            </a:r>
          </a:p>
          <a:p>
            <a:r>
              <a:rPr lang="sl-SI" sz="2200" i="1" dirty="0">
                <a:solidFill>
                  <a:schemeClr val="bg1">
                    <a:lumMod val="50000"/>
                  </a:schemeClr>
                </a:solidFill>
              </a:rPr>
              <a:t>Črna na Koroškem, Mežica, Prevalje, Ravne na Koroškem</a:t>
            </a:r>
            <a:endParaRPr lang="sl-SI" sz="2200" dirty="0"/>
          </a:p>
        </p:txBody>
      </p:sp>
      <p:pic>
        <p:nvPicPr>
          <p:cNvPr id="8" name="Picture 3"/>
          <p:cNvPicPr>
            <a:picLocks noChangeAspect="1" noChangeArrowheads="1"/>
          </p:cNvPicPr>
          <p:nvPr/>
        </p:nvPicPr>
        <p:blipFill>
          <a:blip r:embed="rId2" cstate="print"/>
          <a:srcRect/>
          <a:stretch>
            <a:fillRect/>
          </a:stretch>
        </p:blipFill>
        <p:spPr bwMode="auto">
          <a:xfrm>
            <a:off x="3491880" y="2348880"/>
            <a:ext cx="4539432" cy="1872208"/>
          </a:xfrm>
          <a:prstGeom prst="rect">
            <a:avLst/>
          </a:prstGeom>
          <a:noFill/>
          <a:ln w="9525" cap="flat">
            <a:noFill/>
            <a:round/>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2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slov 4"/>
          <p:cNvSpPr>
            <a:spLocks noGrp="1"/>
          </p:cNvSpPr>
          <p:nvPr>
            <p:ph type="title"/>
          </p:nvPr>
        </p:nvSpPr>
        <p:spPr>
          <a:xfrm>
            <a:off x="467544" y="404664"/>
            <a:ext cx="8229600" cy="1143000"/>
          </a:xfrm>
        </p:spPr>
        <p:txBody>
          <a:bodyPr>
            <a:normAutofit/>
          </a:bodyPr>
          <a:lstStyle/>
          <a:p>
            <a:r>
              <a:rPr lang="sl-SI" sz="4000" dirty="0"/>
              <a:t>IZZIVI IN PREDNOSTI</a:t>
            </a:r>
          </a:p>
        </p:txBody>
      </p:sp>
      <p:sp>
        <p:nvSpPr>
          <p:cNvPr id="6" name="Ograda vsebine 5"/>
          <p:cNvSpPr>
            <a:spLocks noGrp="1"/>
          </p:cNvSpPr>
          <p:nvPr>
            <p:ph idx="1"/>
          </p:nvPr>
        </p:nvSpPr>
        <p:spPr>
          <a:xfrm>
            <a:off x="467544" y="1700808"/>
            <a:ext cx="8229600" cy="4389120"/>
          </a:xfrm>
        </p:spPr>
        <p:txBody>
          <a:bodyPr>
            <a:normAutofit fontScale="25000" lnSpcReduction="20000"/>
          </a:bodyPr>
          <a:lstStyle/>
          <a:p>
            <a:pPr>
              <a:buNone/>
            </a:pPr>
            <a:r>
              <a:rPr lang="sl-SI" sz="7600" b="1" dirty="0"/>
              <a:t>Kaj so </a:t>
            </a:r>
            <a:r>
              <a:rPr lang="sl-SI" sz="7600" b="1" u="sng" dirty="0"/>
              <a:t>specifični izzivi</a:t>
            </a:r>
            <a:r>
              <a:rPr lang="sl-SI" sz="7600" b="1" dirty="0"/>
              <a:t> vašega območja na področju rokodelstva?</a:t>
            </a:r>
          </a:p>
          <a:p>
            <a:pPr>
              <a:buNone/>
            </a:pPr>
            <a:r>
              <a:rPr lang="sl-SI" sz="7600" dirty="0"/>
              <a:t> </a:t>
            </a:r>
          </a:p>
          <a:p>
            <a:pPr>
              <a:spcBef>
                <a:spcPts val="700"/>
              </a:spcBef>
              <a:buClr>
                <a:srgbClr val="5A5434"/>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sl-SI" sz="7600" dirty="0"/>
              <a:t>Pestrost rokodelskih izdelkov (različni materiali, tehnike izdelave, …),</a:t>
            </a:r>
          </a:p>
          <a:p>
            <a:pPr>
              <a:spcBef>
                <a:spcPts val="700"/>
              </a:spcBef>
              <a:buClr>
                <a:srgbClr val="5A5434"/>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sl-SI" sz="7600" dirty="0"/>
              <a:t>Število rokodelcev na območju, od mladih do starejših</a:t>
            </a:r>
          </a:p>
          <a:p>
            <a:pPr>
              <a:spcBef>
                <a:spcPts val="700"/>
              </a:spcBef>
              <a:buClr>
                <a:srgbClr val="5A5434"/>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sl-SI" sz="7600" dirty="0"/>
              <a:t>Veliko rokodelskih izdelkov s certifikatom </a:t>
            </a:r>
            <a:r>
              <a:rPr lang="sl-SI" sz="7600" dirty="0" err="1"/>
              <a:t>Art</a:t>
            </a:r>
            <a:r>
              <a:rPr lang="sl-SI" sz="7600" dirty="0"/>
              <a:t> &amp; </a:t>
            </a:r>
            <a:r>
              <a:rPr lang="sl-SI" sz="7600" dirty="0" err="1"/>
              <a:t>Craft</a:t>
            </a:r>
            <a:r>
              <a:rPr lang="sl-SI" sz="7600" dirty="0"/>
              <a:t> Slovenija</a:t>
            </a:r>
          </a:p>
          <a:p>
            <a:pPr>
              <a:spcBef>
                <a:spcPts val="700"/>
              </a:spcBef>
              <a:buClr>
                <a:srgbClr val="5A5434"/>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sl-SI" sz="7600" dirty="0"/>
              <a:t>Prenos rokodelskih znanj v družini – iz roda v rod</a:t>
            </a:r>
          </a:p>
          <a:p>
            <a:pPr>
              <a:spcBef>
                <a:spcPts val="700"/>
              </a:spcBef>
              <a:buClr>
                <a:srgbClr val="5A5434"/>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sl-SI" sz="7600" dirty="0"/>
              <a:t>Aktivni rokodelci, ki si želijo povezovanja in sodelovanja </a:t>
            </a:r>
          </a:p>
          <a:p>
            <a:pPr>
              <a:spcBef>
                <a:spcPts val="700"/>
              </a:spcBef>
              <a:buClr>
                <a:srgbClr val="5A5434"/>
              </a:buClr>
              <a:buFont typeface="Courier New" pitchFamily="49" charset="0"/>
              <a:buChar char="o"/>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sl-SI" sz="7600" dirty="0"/>
          </a:p>
          <a:p>
            <a:pPr>
              <a:spcBef>
                <a:spcPts val="700"/>
              </a:spcBef>
              <a:buClr>
                <a:srgbClr val="5A5434"/>
              </a:buClr>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sl-SI" sz="7600" b="1" dirty="0"/>
              <a:t>Kaj so </a:t>
            </a:r>
            <a:r>
              <a:rPr lang="sl-SI" sz="7600" b="1" u="sng" dirty="0"/>
              <a:t>prednosti</a:t>
            </a:r>
            <a:r>
              <a:rPr lang="sl-SI" sz="7600" b="1" dirty="0"/>
              <a:t> vašega območja na področju rokodelstva?</a:t>
            </a:r>
          </a:p>
          <a:p>
            <a:pPr>
              <a:spcBef>
                <a:spcPts val="700"/>
              </a:spcBef>
              <a:buClr>
                <a:srgbClr val="5A5434"/>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sl-SI" sz="7600" dirty="0"/>
              <a:t>Povezati rokodelce območja in jih usmeriti k skupnemu reševanju prepoznanih problemov</a:t>
            </a:r>
          </a:p>
          <a:p>
            <a:pPr>
              <a:spcBef>
                <a:spcPts val="700"/>
              </a:spcBef>
              <a:buClr>
                <a:srgbClr val="5A5434"/>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sl-SI" sz="7600" dirty="0"/>
              <a:t>Skupni nastop rokodelcev v lokalnem okolju, regiji in širše</a:t>
            </a:r>
          </a:p>
          <a:p>
            <a:pPr>
              <a:spcBef>
                <a:spcPts val="700"/>
              </a:spcBef>
              <a:buClr>
                <a:srgbClr val="5A5434"/>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sl-SI" sz="7600" dirty="0"/>
              <a:t>Dvigniti nivo prepoznavnosti in </a:t>
            </a:r>
            <a:r>
              <a:rPr lang="sl-SI" sz="7600" dirty="0" err="1"/>
              <a:t>cenjenosti</a:t>
            </a:r>
            <a:r>
              <a:rPr lang="sl-SI" sz="7600" dirty="0"/>
              <a:t> izdelkov domače in umetne obrti v lokalnem okolju</a:t>
            </a:r>
          </a:p>
          <a:p>
            <a:pPr>
              <a:spcBef>
                <a:spcPts val="700"/>
              </a:spcBef>
              <a:buClr>
                <a:srgbClr val="5A5434"/>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sl-SI" sz="7600" dirty="0"/>
              <a:t>Spodbuditi lokalne akterje (občine, podjetja, ustanove, …. in prebivalstvo), da podprejo razvoj rokodelstva  na območju, …</a:t>
            </a:r>
          </a:p>
          <a:p>
            <a:pPr>
              <a:spcBef>
                <a:spcPts val="700"/>
              </a:spcBef>
              <a:buClr>
                <a:srgbClr val="5A5434"/>
              </a:buClr>
              <a:buFont typeface="Courier New" pitchFamily="49" charset="0"/>
              <a:buChar char="o"/>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sl-SI" sz="2400" b="1" dirty="0">
              <a:solidFill>
                <a:srgbClr val="5A5434"/>
              </a:solidFill>
              <a:latin typeface="Calibri" pitchFamily="32"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a:t>VODILNI PARTNER</a:t>
            </a:r>
          </a:p>
        </p:txBody>
      </p:sp>
      <p:sp>
        <p:nvSpPr>
          <p:cNvPr id="3" name="Ograda vsebine 2"/>
          <p:cNvSpPr>
            <a:spLocks noGrp="1"/>
          </p:cNvSpPr>
          <p:nvPr>
            <p:ph idx="1"/>
          </p:nvPr>
        </p:nvSpPr>
        <p:spPr/>
        <p:txBody>
          <a:bodyPr/>
          <a:lstStyle/>
          <a:p>
            <a:endParaRPr lang="sl-SI" dirty="0"/>
          </a:p>
          <a:p>
            <a:pPr algn="ctr">
              <a:buNone/>
            </a:pPr>
            <a:r>
              <a:rPr lang="sl-SI" sz="3600" dirty="0"/>
              <a:t>LAS SRCE SLOVENIJE</a:t>
            </a:r>
          </a:p>
          <a:p>
            <a:pPr algn="ctr">
              <a:buNone/>
            </a:pPr>
            <a:r>
              <a:rPr lang="sl-SI" sz="2400" i="1" dirty="0">
                <a:solidFill>
                  <a:schemeClr val="bg1">
                    <a:lumMod val="50000"/>
                  </a:schemeClr>
                </a:solidFill>
              </a:rPr>
              <a:t>NASLOV: Jerebova ulica 14</a:t>
            </a:r>
          </a:p>
          <a:p>
            <a:pPr algn="ctr">
              <a:buNone/>
            </a:pPr>
            <a:r>
              <a:rPr lang="sl-SI" sz="2400" i="1" dirty="0">
                <a:solidFill>
                  <a:schemeClr val="bg1">
                    <a:lumMod val="50000"/>
                  </a:schemeClr>
                </a:solidFill>
              </a:rPr>
              <a:t>POŠTNA ŠTEVILKA IN POŠTA: 1270 Litija</a:t>
            </a:r>
          </a:p>
          <a:p>
            <a:pPr algn="ctr">
              <a:buNone/>
            </a:pPr>
            <a:r>
              <a:rPr lang="sl-SI" sz="2400" i="1" dirty="0">
                <a:solidFill>
                  <a:schemeClr val="bg1">
                    <a:lumMod val="50000"/>
                  </a:schemeClr>
                </a:solidFill>
              </a:rPr>
              <a:t>KONTAKTNA OSEBA: Saša Ceglar Vidmar</a:t>
            </a:r>
          </a:p>
          <a:p>
            <a:pPr algn="ctr">
              <a:buNone/>
            </a:pPr>
            <a:r>
              <a:rPr lang="sl-SI" sz="2400" i="1" dirty="0">
                <a:solidFill>
                  <a:schemeClr val="bg1">
                    <a:lumMod val="50000"/>
                  </a:schemeClr>
                </a:solidFill>
              </a:rPr>
              <a:t>TELEFON: +386 1 8962 713</a:t>
            </a:r>
          </a:p>
          <a:p>
            <a:pPr algn="ctr">
              <a:buNone/>
            </a:pPr>
            <a:r>
              <a:rPr lang="sl-SI" sz="2400" i="1" dirty="0">
                <a:solidFill>
                  <a:schemeClr val="bg1">
                    <a:lumMod val="50000"/>
                  </a:schemeClr>
                </a:solidFill>
              </a:rPr>
              <a:t>E-NASLOV: </a:t>
            </a:r>
            <a:r>
              <a:rPr lang="sl-SI" sz="2400" i="1" dirty="0" err="1">
                <a:solidFill>
                  <a:schemeClr val="bg1">
                    <a:lumMod val="50000"/>
                  </a:schemeClr>
                </a:solidFill>
              </a:rPr>
              <a:t>las@razvoj.si</a:t>
            </a:r>
            <a:endParaRPr lang="sl-SI" sz="2400" i="1" dirty="0">
              <a:solidFill>
                <a:schemeClr val="bg1">
                  <a:lumMod val="5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2000"/>
                                        <p:tgtEl>
                                          <p:spTgt spid="3">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2000"/>
                                        <p:tgtEl>
                                          <p:spTgt spid="3">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2000"/>
                                        <p:tgtEl>
                                          <p:spTgt spid="3">
                                            <p:txEl>
                                              <p:pRg st="3" end="3"/>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2000"/>
                                        <p:tgtEl>
                                          <p:spTgt spid="3">
                                            <p:txEl>
                                              <p:pRg st="4" end="4"/>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2000"/>
                                        <p:tgtEl>
                                          <p:spTgt spid="3">
                                            <p:txEl>
                                              <p:pRg st="5" end="5"/>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grada vsebine 3" descr="slovenijaslika.png"/>
          <p:cNvPicPr>
            <a:picLocks noGrp="1" noChangeAspect="1"/>
          </p:cNvPicPr>
          <p:nvPr>
            <p:ph idx="1"/>
          </p:nvPr>
        </p:nvPicPr>
        <p:blipFill>
          <a:blip r:embed="rId2" cstate="print"/>
          <a:stretch>
            <a:fillRect/>
          </a:stretch>
        </p:blipFill>
        <p:spPr>
          <a:xfrm>
            <a:off x="0" y="1196752"/>
            <a:ext cx="9144000" cy="5661248"/>
          </a:xfrm>
          <a:noFill/>
          <a:ln w="19050" cmpd="dbl">
            <a:solidFill>
              <a:schemeClr val="tx1"/>
            </a:solid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3"/>
          <p:cNvSpPr>
            <a:spLocks noGrp="1"/>
          </p:cNvSpPr>
          <p:nvPr>
            <p:ph type="title"/>
          </p:nvPr>
        </p:nvSpPr>
        <p:spPr/>
        <p:txBody>
          <a:bodyPr>
            <a:normAutofit/>
          </a:bodyPr>
          <a:lstStyle/>
          <a:p>
            <a:pPr algn="ctr"/>
            <a:r>
              <a:rPr lang="sl-SI" sz="3200" dirty="0"/>
              <a:t>LAS SRCE SLOVENIJE</a:t>
            </a:r>
          </a:p>
        </p:txBody>
      </p:sp>
      <p:sp>
        <p:nvSpPr>
          <p:cNvPr id="6" name="Ograda besedila 5"/>
          <p:cNvSpPr>
            <a:spLocks noGrp="1"/>
          </p:cNvSpPr>
          <p:nvPr>
            <p:ph type="body" sz="half" idx="2"/>
          </p:nvPr>
        </p:nvSpPr>
        <p:spPr>
          <a:xfrm>
            <a:off x="323528" y="2828785"/>
            <a:ext cx="2495872" cy="2179320"/>
          </a:xfrm>
        </p:spPr>
        <p:txBody>
          <a:bodyPr>
            <a:normAutofit/>
          </a:bodyPr>
          <a:lstStyle/>
          <a:p>
            <a:r>
              <a:rPr lang="sl-SI" sz="2000" b="1" i="1" u="sng" dirty="0">
                <a:solidFill>
                  <a:schemeClr val="bg1">
                    <a:lumMod val="50000"/>
                  </a:schemeClr>
                </a:solidFill>
              </a:rPr>
              <a:t>Občine</a:t>
            </a:r>
            <a:r>
              <a:rPr lang="sl-SI" sz="2000" i="1" u="sng" dirty="0">
                <a:solidFill>
                  <a:schemeClr val="bg1">
                    <a:lumMod val="50000"/>
                  </a:schemeClr>
                </a:solidFill>
              </a:rPr>
              <a:t>:</a:t>
            </a:r>
          </a:p>
          <a:p>
            <a:r>
              <a:rPr lang="sl-SI" sz="2000" dirty="0">
                <a:solidFill>
                  <a:schemeClr val="bg1">
                    <a:lumMod val="50000"/>
                  </a:schemeClr>
                </a:solidFill>
              </a:rPr>
              <a:t>Dol pri Ljubljani, Kamnik, Litija, Lukovica, Moravče in Šmartno pri Litiji</a:t>
            </a:r>
          </a:p>
        </p:txBody>
      </p:sp>
      <p:pic>
        <p:nvPicPr>
          <p:cNvPr id="7" name="Slika 6" descr="LAS_logo JUN 2010.jpg"/>
          <p:cNvPicPr>
            <a:picLocks noChangeAspect="1"/>
          </p:cNvPicPr>
          <p:nvPr/>
        </p:nvPicPr>
        <p:blipFill>
          <a:blip r:embed="rId2" cstate="print"/>
          <a:stretch>
            <a:fillRect/>
          </a:stretch>
        </p:blipFill>
        <p:spPr>
          <a:xfrm>
            <a:off x="3419872" y="1844824"/>
            <a:ext cx="4824536" cy="236227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2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slov 4"/>
          <p:cNvSpPr>
            <a:spLocks noGrp="1"/>
          </p:cNvSpPr>
          <p:nvPr>
            <p:ph type="title"/>
          </p:nvPr>
        </p:nvSpPr>
        <p:spPr>
          <a:xfrm>
            <a:off x="467544" y="476672"/>
            <a:ext cx="8229600" cy="1143000"/>
          </a:xfrm>
        </p:spPr>
        <p:txBody>
          <a:bodyPr>
            <a:normAutofit/>
          </a:bodyPr>
          <a:lstStyle/>
          <a:p>
            <a:r>
              <a:rPr lang="sl-SI" sz="4000" dirty="0"/>
              <a:t>IZZIVI IN PREDNOSTI</a:t>
            </a:r>
          </a:p>
        </p:txBody>
      </p:sp>
      <p:sp>
        <p:nvSpPr>
          <p:cNvPr id="6" name="Ograda vsebine 5"/>
          <p:cNvSpPr>
            <a:spLocks noGrp="1"/>
          </p:cNvSpPr>
          <p:nvPr>
            <p:ph idx="1"/>
          </p:nvPr>
        </p:nvSpPr>
        <p:spPr>
          <a:xfrm>
            <a:off x="467544" y="2204864"/>
            <a:ext cx="8229600" cy="4389120"/>
          </a:xfrm>
        </p:spPr>
        <p:txBody>
          <a:bodyPr>
            <a:normAutofit/>
          </a:bodyPr>
          <a:lstStyle/>
          <a:p>
            <a:pPr>
              <a:buNone/>
            </a:pPr>
            <a:r>
              <a:rPr lang="sl-SI" sz="1900" b="1" dirty="0"/>
              <a:t>Kaj so </a:t>
            </a:r>
            <a:r>
              <a:rPr lang="sl-SI" sz="1900" b="1" u="sng" dirty="0"/>
              <a:t>specifični izzivi</a:t>
            </a:r>
            <a:r>
              <a:rPr lang="sl-SI" sz="1900" b="1" dirty="0"/>
              <a:t> vašega območja na področju rokodelstva?</a:t>
            </a:r>
          </a:p>
          <a:p>
            <a:pPr>
              <a:buNone/>
            </a:pPr>
            <a:r>
              <a:rPr lang="en-GB" sz="1900" dirty="0"/>
              <a:t> </a:t>
            </a:r>
            <a:endParaRPr lang="sl-SI" sz="1900" dirty="0"/>
          </a:p>
          <a:p>
            <a:r>
              <a:rPr lang="sl-SI" sz="1900" dirty="0" err="1"/>
              <a:t>V</a:t>
            </a:r>
            <a:r>
              <a:rPr lang="en-GB" sz="1900" dirty="0" err="1"/>
              <a:t>ključevanje</a:t>
            </a:r>
            <a:r>
              <a:rPr lang="en-GB" sz="1900" dirty="0"/>
              <a:t> </a:t>
            </a:r>
            <a:r>
              <a:rPr lang="en-GB" sz="1900" dirty="0" err="1"/>
              <a:t>novih</a:t>
            </a:r>
            <a:r>
              <a:rPr lang="en-GB" sz="1900" dirty="0"/>
              <a:t> </a:t>
            </a:r>
            <a:r>
              <a:rPr lang="en-GB" sz="1900" dirty="0" err="1"/>
              <a:t>rokodelcev</a:t>
            </a:r>
            <a:endParaRPr lang="sl-SI" sz="1900" dirty="0"/>
          </a:p>
          <a:p>
            <a:r>
              <a:rPr lang="sl-SI" sz="1900" dirty="0" err="1"/>
              <a:t>V</a:t>
            </a:r>
            <a:r>
              <a:rPr lang="en-GB" sz="1900" dirty="0" err="1"/>
              <a:t>ečja</a:t>
            </a:r>
            <a:r>
              <a:rPr lang="en-GB" sz="1900" dirty="0"/>
              <a:t> </a:t>
            </a:r>
            <a:r>
              <a:rPr lang="en-GB" sz="1900" dirty="0" err="1"/>
              <a:t>motiviranost</a:t>
            </a:r>
            <a:r>
              <a:rPr lang="en-GB" sz="1900" dirty="0"/>
              <a:t> </a:t>
            </a:r>
            <a:r>
              <a:rPr lang="en-GB" sz="1900" dirty="0" err="1"/>
              <a:t>rokodelcev</a:t>
            </a:r>
            <a:r>
              <a:rPr lang="en-GB" sz="1900" dirty="0"/>
              <a:t> </a:t>
            </a:r>
            <a:r>
              <a:rPr lang="en-GB" sz="1900" dirty="0" err="1"/>
              <a:t>za</a:t>
            </a:r>
            <a:r>
              <a:rPr lang="en-GB" sz="1900" dirty="0"/>
              <a:t> </a:t>
            </a:r>
            <a:r>
              <a:rPr lang="en-GB" sz="1900" dirty="0" err="1"/>
              <a:t>sodelovanje</a:t>
            </a:r>
            <a:r>
              <a:rPr lang="en-GB" sz="1900" dirty="0"/>
              <a:t> </a:t>
            </a:r>
            <a:r>
              <a:rPr lang="en-GB" sz="1900" dirty="0" err="1"/>
              <a:t>na</a:t>
            </a:r>
            <a:r>
              <a:rPr lang="en-GB" sz="1900" dirty="0"/>
              <a:t> </a:t>
            </a:r>
            <a:r>
              <a:rPr lang="en-GB" sz="1900" dirty="0" err="1"/>
              <a:t>dogodkih</a:t>
            </a:r>
            <a:r>
              <a:rPr lang="en-GB" sz="1900" dirty="0"/>
              <a:t> in  </a:t>
            </a:r>
            <a:r>
              <a:rPr lang="en-GB" sz="1900" dirty="0" err="1"/>
              <a:t>izobraževanjih</a:t>
            </a:r>
            <a:endParaRPr lang="sl-SI" sz="1900" dirty="0"/>
          </a:p>
          <a:p>
            <a:r>
              <a:rPr lang="sl-SI" sz="1900" dirty="0" err="1"/>
              <a:t>I</a:t>
            </a:r>
            <a:r>
              <a:rPr lang="en-GB" sz="1900" dirty="0" err="1"/>
              <a:t>skanje</a:t>
            </a:r>
            <a:r>
              <a:rPr lang="en-GB" sz="1900" dirty="0"/>
              <a:t> </a:t>
            </a:r>
            <a:r>
              <a:rPr lang="en-GB" sz="1900" dirty="0" err="1"/>
              <a:t>novih</a:t>
            </a:r>
            <a:r>
              <a:rPr lang="en-GB" sz="1900" dirty="0"/>
              <a:t> </a:t>
            </a:r>
            <a:r>
              <a:rPr lang="en-GB" sz="1900" dirty="0" err="1"/>
              <a:t>prodajnih</a:t>
            </a:r>
            <a:r>
              <a:rPr lang="en-GB" sz="1900" dirty="0"/>
              <a:t> </a:t>
            </a:r>
            <a:r>
              <a:rPr lang="en-GB" sz="1900" dirty="0" err="1"/>
              <a:t>poti</a:t>
            </a:r>
            <a:r>
              <a:rPr lang="en-GB" sz="1900" dirty="0"/>
              <a:t> </a:t>
            </a:r>
            <a:r>
              <a:rPr lang="en-GB" sz="1900" dirty="0" err="1"/>
              <a:t>za</a:t>
            </a:r>
            <a:r>
              <a:rPr lang="en-GB" sz="1900" dirty="0"/>
              <a:t> </a:t>
            </a:r>
            <a:r>
              <a:rPr lang="en-GB" sz="1900" dirty="0" err="1"/>
              <a:t>rokodelske</a:t>
            </a:r>
            <a:r>
              <a:rPr lang="en-GB" sz="1900" dirty="0"/>
              <a:t> </a:t>
            </a:r>
            <a:r>
              <a:rPr lang="en-GB" sz="1900" dirty="0" err="1"/>
              <a:t>izdelke</a:t>
            </a:r>
            <a:endParaRPr lang="sl-SI" sz="1900" dirty="0"/>
          </a:p>
          <a:p>
            <a:endParaRPr lang="sl-SI"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grada vsebine 2"/>
          <p:cNvSpPr>
            <a:spLocks noGrp="1"/>
          </p:cNvSpPr>
          <p:nvPr>
            <p:ph idx="1"/>
          </p:nvPr>
        </p:nvSpPr>
        <p:spPr>
          <a:xfrm>
            <a:off x="251520" y="1052736"/>
            <a:ext cx="8640960" cy="5472608"/>
          </a:xfrm>
        </p:spPr>
        <p:txBody>
          <a:bodyPr>
            <a:noAutofit/>
          </a:bodyPr>
          <a:lstStyle/>
          <a:p>
            <a:pPr>
              <a:buNone/>
            </a:pPr>
            <a:r>
              <a:rPr lang="sl-SI" sz="1600" b="1" dirty="0"/>
              <a:t>Kaj so </a:t>
            </a:r>
            <a:r>
              <a:rPr lang="sl-SI" sz="1600" b="1" u="sng" dirty="0"/>
              <a:t>prednosti</a:t>
            </a:r>
            <a:r>
              <a:rPr lang="sl-SI" sz="1600" b="1" dirty="0"/>
              <a:t> vašega območja na področju rokodelstva? </a:t>
            </a:r>
          </a:p>
          <a:p>
            <a:pPr>
              <a:buNone/>
            </a:pPr>
            <a:r>
              <a:rPr lang="en-GB" sz="1600" b="1" dirty="0"/>
              <a:t> </a:t>
            </a:r>
            <a:endParaRPr lang="sl-SI" sz="1600" dirty="0"/>
          </a:p>
          <a:p>
            <a:r>
              <a:rPr lang="en-GB" sz="1600" b="1" dirty="0" err="1"/>
              <a:t>Mreža</a:t>
            </a:r>
            <a:r>
              <a:rPr lang="en-GB" sz="1600" b="1" dirty="0"/>
              <a:t> </a:t>
            </a:r>
            <a:r>
              <a:rPr lang="en-GB" sz="1600" b="1" dirty="0" err="1"/>
              <a:t>rokodelcev</a:t>
            </a:r>
            <a:r>
              <a:rPr lang="en-GB" sz="1600" b="1" dirty="0"/>
              <a:t> </a:t>
            </a:r>
            <a:r>
              <a:rPr lang="en-GB" sz="1600" b="1" dirty="0" err="1"/>
              <a:t>Srca</a:t>
            </a:r>
            <a:r>
              <a:rPr lang="en-GB" sz="1600" b="1" dirty="0"/>
              <a:t> </a:t>
            </a:r>
            <a:r>
              <a:rPr lang="en-GB" sz="1600" b="1" dirty="0" err="1"/>
              <a:t>Slovenije</a:t>
            </a:r>
            <a:r>
              <a:rPr lang="en-GB" sz="1600" b="1" dirty="0"/>
              <a:t> </a:t>
            </a:r>
            <a:r>
              <a:rPr lang="en-GB" sz="1600" dirty="0" err="1"/>
              <a:t>povezuje</a:t>
            </a:r>
            <a:r>
              <a:rPr lang="en-GB" sz="1600" dirty="0"/>
              <a:t> </a:t>
            </a:r>
            <a:r>
              <a:rPr lang="en-GB" sz="1600" dirty="0" err="1"/>
              <a:t>tradicionalna</a:t>
            </a:r>
            <a:r>
              <a:rPr lang="en-GB" sz="1600" dirty="0"/>
              <a:t> </a:t>
            </a:r>
            <a:r>
              <a:rPr lang="en-GB" sz="1600" dirty="0" err="1"/>
              <a:t>rokodelska</a:t>
            </a:r>
            <a:r>
              <a:rPr lang="en-GB" sz="1600" dirty="0"/>
              <a:t> </a:t>
            </a:r>
            <a:r>
              <a:rPr lang="en-GB" sz="1600" dirty="0" err="1"/>
              <a:t>znanja</a:t>
            </a:r>
            <a:r>
              <a:rPr lang="en-GB" sz="1600" dirty="0"/>
              <a:t> s </a:t>
            </a:r>
            <a:r>
              <a:rPr lang="en-GB" sz="1600" dirty="0" err="1"/>
              <a:t>sodobnimi</a:t>
            </a:r>
            <a:r>
              <a:rPr lang="en-GB" sz="1600" dirty="0"/>
              <a:t> </a:t>
            </a:r>
            <a:r>
              <a:rPr lang="en-GB" sz="1600" dirty="0" err="1"/>
              <a:t>podjetniškimi</a:t>
            </a:r>
            <a:r>
              <a:rPr lang="en-GB" sz="1600" dirty="0"/>
              <a:t> </a:t>
            </a:r>
            <a:r>
              <a:rPr lang="en-GB" sz="1600" dirty="0" err="1"/>
              <a:t>pristopi</a:t>
            </a:r>
            <a:r>
              <a:rPr lang="en-GB" sz="1600" dirty="0"/>
              <a:t>. </a:t>
            </a:r>
            <a:r>
              <a:rPr lang="en-GB" sz="1600" dirty="0" err="1"/>
              <a:t>Hkrati</a:t>
            </a:r>
            <a:r>
              <a:rPr lang="en-GB" sz="1600" dirty="0"/>
              <a:t> </a:t>
            </a:r>
            <a:r>
              <a:rPr lang="en-GB" sz="1600" dirty="0" err="1"/>
              <a:t>spodbuja</a:t>
            </a:r>
            <a:r>
              <a:rPr lang="en-GB" sz="1600" dirty="0"/>
              <a:t> k </a:t>
            </a:r>
            <a:r>
              <a:rPr lang="en-GB" sz="1600" dirty="0" err="1"/>
              <a:t>večji</a:t>
            </a:r>
            <a:r>
              <a:rPr lang="en-GB" sz="1600" dirty="0"/>
              <a:t> </a:t>
            </a:r>
            <a:r>
              <a:rPr lang="en-GB" sz="1600" dirty="0" err="1"/>
              <a:t>kakovosti</a:t>
            </a:r>
            <a:r>
              <a:rPr lang="en-GB" sz="1600" dirty="0"/>
              <a:t> </a:t>
            </a:r>
            <a:r>
              <a:rPr lang="en-GB" sz="1600" dirty="0" err="1"/>
              <a:t>rokodelskih</a:t>
            </a:r>
            <a:r>
              <a:rPr lang="en-GB" sz="1600" dirty="0"/>
              <a:t> </a:t>
            </a:r>
            <a:r>
              <a:rPr lang="en-GB" sz="1600" dirty="0" err="1"/>
              <a:t>izdelkov</a:t>
            </a:r>
            <a:r>
              <a:rPr lang="en-GB" sz="1600" dirty="0"/>
              <a:t> in </a:t>
            </a:r>
            <a:r>
              <a:rPr lang="en-GB" sz="1600" dirty="0" err="1"/>
              <a:t>njihovi</a:t>
            </a:r>
            <a:r>
              <a:rPr lang="en-GB" sz="1600" dirty="0"/>
              <a:t> </a:t>
            </a:r>
            <a:r>
              <a:rPr lang="en-GB" sz="1600" dirty="0" err="1"/>
              <a:t>širši</a:t>
            </a:r>
            <a:r>
              <a:rPr lang="en-GB" sz="1600" dirty="0"/>
              <a:t> </a:t>
            </a:r>
            <a:r>
              <a:rPr lang="en-GB" sz="1600" dirty="0" err="1"/>
              <a:t>promociji</a:t>
            </a:r>
            <a:r>
              <a:rPr lang="en-GB" sz="1600" dirty="0"/>
              <a:t>, </a:t>
            </a:r>
            <a:r>
              <a:rPr lang="en-GB" sz="1600" dirty="0" err="1"/>
              <a:t>prenosu</a:t>
            </a:r>
            <a:r>
              <a:rPr lang="en-GB" sz="1600" dirty="0"/>
              <a:t> </a:t>
            </a:r>
            <a:r>
              <a:rPr lang="en-GB" sz="1600" dirty="0" err="1"/>
              <a:t>znanj</a:t>
            </a:r>
            <a:r>
              <a:rPr lang="en-GB" sz="1600" dirty="0"/>
              <a:t> </a:t>
            </a:r>
            <a:r>
              <a:rPr lang="en-GB" sz="1600" dirty="0" err="1"/>
              <a:t>na</a:t>
            </a:r>
            <a:r>
              <a:rPr lang="en-GB" sz="1600" dirty="0"/>
              <a:t> </a:t>
            </a:r>
            <a:r>
              <a:rPr lang="en-GB" sz="1600" dirty="0" err="1"/>
              <a:t>mlajše</a:t>
            </a:r>
            <a:r>
              <a:rPr lang="en-GB" sz="1600" dirty="0"/>
              <a:t> </a:t>
            </a:r>
            <a:r>
              <a:rPr lang="en-GB" sz="1600" dirty="0" err="1"/>
              <a:t>generacije</a:t>
            </a:r>
            <a:r>
              <a:rPr lang="en-GB" sz="1600" dirty="0"/>
              <a:t> in k </a:t>
            </a:r>
            <a:r>
              <a:rPr lang="en-GB" sz="1600" dirty="0" err="1"/>
              <a:t>učinkovitejšemu</a:t>
            </a:r>
            <a:r>
              <a:rPr lang="en-GB" sz="1600" dirty="0"/>
              <a:t> </a:t>
            </a:r>
            <a:r>
              <a:rPr lang="en-GB" sz="1600" dirty="0" err="1"/>
              <a:t>skupnemu</a:t>
            </a:r>
            <a:r>
              <a:rPr lang="en-GB" sz="1600" dirty="0"/>
              <a:t> </a:t>
            </a:r>
            <a:r>
              <a:rPr lang="en-GB" sz="1600" dirty="0" err="1"/>
              <a:t>trženju</a:t>
            </a:r>
            <a:r>
              <a:rPr lang="en-GB" sz="1600" dirty="0"/>
              <a:t> </a:t>
            </a:r>
            <a:r>
              <a:rPr lang="en-GB" sz="1600" dirty="0" err="1"/>
              <a:t>doma</a:t>
            </a:r>
            <a:r>
              <a:rPr lang="en-GB" sz="1600" dirty="0"/>
              <a:t> in </a:t>
            </a:r>
            <a:r>
              <a:rPr lang="en-GB" sz="1600" dirty="0" err="1"/>
              <a:t>po</a:t>
            </a:r>
            <a:r>
              <a:rPr lang="en-GB" sz="1600" dirty="0"/>
              <a:t> </a:t>
            </a:r>
            <a:r>
              <a:rPr lang="en-GB" sz="1600" dirty="0" err="1"/>
              <a:t>svetu</a:t>
            </a:r>
            <a:r>
              <a:rPr lang="en-GB" sz="1600" dirty="0"/>
              <a:t>. </a:t>
            </a:r>
            <a:r>
              <a:rPr lang="en-GB" sz="1600" dirty="0" err="1"/>
              <a:t>Deluje</a:t>
            </a:r>
            <a:r>
              <a:rPr lang="en-GB" sz="1600" dirty="0"/>
              <a:t> </a:t>
            </a:r>
            <a:r>
              <a:rPr lang="en-GB" sz="1600" dirty="0" err="1"/>
              <a:t>od</a:t>
            </a:r>
            <a:r>
              <a:rPr lang="en-GB" sz="1600" dirty="0"/>
              <a:t> </a:t>
            </a:r>
            <a:r>
              <a:rPr lang="en-GB" sz="1600" dirty="0" err="1"/>
              <a:t>aprila</a:t>
            </a:r>
            <a:r>
              <a:rPr lang="en-GB" sz="1600" dirty="0"/>
              <a:t> 2014. V </a:t>
            </a:r>
            <a:r>
              <a:rPr lang="en-GB" sz="1600" dirty="0" err="1"/>
              <a:t>Mreži</a:t>
            </a:r>
            <a:r>
              <a:rPr lang="en-GB" sz="1600" dirty="0"/>
              <a:t> </a:t>
            </a:r>
            <a:r>
              <a:rPr lang="en-GB" sz="1600" dirty="0" err="1"/>
              <a:t>rokodelcev</a:t>
            </a:r>
            <a:r>
              <a:rPr lang="en-GB" sz="1600" dirty="0"/>
              <a:t> </a:t>
            </a:r>
            <a:r>
              <a:rPr lang="en-GB" sz="1600" dirty="0" err="1"/>
              <a:t>Srca</a:t>
            </a:r>
            <a:r>
              <a:rPr lang="en-GB" sz="1600" dirty="0"/>
              <a:t> </a:t>
            </a:r>
            <a:r>
              <a:rPr lang="en-GB" sz="1600" dirty="0" err="1"/>
              <a:t>Slovenije</a:t>
            </a:r>
            <a:r>
              <a:rPr lang="en-GB" sz="1600" dirty="0"/>
              <a:t> je </a:t>
            </a:r>
            <a:r>
              <a:rPr lang="en-GB" sz="1600" dirty="0" err="1"/>
              <a:t>trenutno</a:t>
            </a:r>
            <a:r>
              <a:rPr lang="en-GB" sz="1600" dirty="0"/>
              <a:t> 72 </a:t>
            </a:r>
            <a:r>
              <a:rPr lang="en-GB" sz="1600" dirty="0" err="1"/>
              <a:t>članov</a:t>
            </a:r>
            <a:r>
              <a:rPr lang="en-GB" sz="1600" dirty="0"/>
              <a:t>, med </a:t>
            </a:r>
            <a:r>
              <a:rPr lang="en-GB" sz="1600" dirty="0" err="1"/>
              <a:t>katerimi</a:t>
            </a:r>
            <a:r>
              <a:rPr lang="en-GB" sz="1600" dirty="0"/>
              <a:t> so </a:t>
            </a:r>
            <a:r>
              <a:rPr lang="en-GB" sz="1600" dirty="0" err="1"/>
              <a:t>posamezni</a:t>
            </a:r>
            <a:r>
              <a:rPr lang="en-GB" sz="1600" dirty="0"/>
              <a:t> </a:t>
            </a:r>
            <a:r>
              <a:rPr lang="en-GB" sz="1600" dirty="0" err="1"/>
              <a:t>rokodelci</a:t>
            </a:r>
            <a:r>
              <a:rPr lang="en-GB" sz="1600" dirty="0"/>
              <a:t>, </a:t>
            </a:r>
            <a:r>
              <a:rPr lang="en-GB" sz="1600" dirty="0" err="1"/>
              <a:t>trgovine</a:t>
            </a:r>
            <a:r>
              <a:rPr lang="en-GB" sz="1600" dirty="0"/>
              <a:t> z </a:t>
            </a:r>
            <a:r>
              <a:rPr lang="en-GB" sz="1600" dirty="0" err="1"/>
              <a:t>rokodelskimi</a:t>
            </a:r>
            <a:r>
              <a:rPr lang="en-GB" sz="1600" dirty="0"/>
              <a:t> </a:t>
            </a:r>
            <a:r>
              <a:rPr lang="en-GB" sz="1600" dirty="0" err="1"/>
              <a:t>izdelki</a:t>
            </a:r>
            <a:r>
              <a:rPr lang="en-GB" sz="1600" dirty="0"/>
              <a:t> </a:t>
            </a:r>
            <a:r>
              <a:rPr lang="en-GB" sz="1600" dirty="0" err="1"/>
              <a:t>ter</a:t>
            </a:r>
            <a:r>
              <a:rPr lang="en-GB" sz="1600" dirty="0"/>
              <a:t> </a:t>
            </a:r>
            <a:r>
              <a:rPr lang="en-GB" sz="1600" dirty="0" err="1"/>
              <a:t>društva</a:t>
            </a:r>
            <a:r>
              <a:rPr lang="en-GB" sz="1600" dirty="0"/>
              <a:t> in </a:t>
            </a:r>
            <a:r>
              <a:rPr lang="en-GB" sz="1600" dirty="0" err="1"/>
              <a:t>organizacije</a:t>
            </a:r>
            <a:r>
              <a:rPr lang="en-GB" sz="1600" dirty="0"/>
              <a:t>. </a:t>
            </a:r>
            <a:endParaRPr lang="sl-SI" sz="1600" dirty="0"/>
          </a:p>
          <a:p>
            <a:endParaRPr lang="sl-SI" sz="1600" b="1" dirty="0"/>
          </a:p>
          <a:p>
            <a:r>
              <a:rPr lang="en-GB" sz="1600" b="1" dirty="0" err="1"/>
              <a:t>Znak</a:t>
            </a:r>
            <a:r>
              <a:rPr lang="en-GB" sz="1600" b="1" dirty="0"/>
              <a:t> </a:t>
            </a:r>
            <a:r>
              <a:rPr lang="en-GB" sz="1600" b="1" dirty="0" err="1"/>
              <a:t>kakovosti</a:t>
            </a:r>
            <a:r>
              <a:rPr lang="en-GB" sz="1600" b="1" dirty="0"/>
              <a:t> </a:t>
            </a:r>
            <a:r>
              <a:rPr lang="en-GB" sz="1600" b="1" dirty="0" err="1"/>
              <a:t>rokodelskih</a:t>
            </a:r>
            <a:r>
              <a:rPr lang="en-GB" sz="1600" b="1" dirty="0"/>
              <a:t> </a:t>
            </a:r>
            <a:r>
              <a:rPr lang="en-GB" sz="1600" b="1" dirty="0" err="1"/>
              <a:t>izdelkov</a:t>
            </a:r>
            <a:r>
              <a:rPr lang="en-GB" sz="1600" b="1" dirty="0"/>
              <a:t> </a:t>
            </a:r>
            <a:r>
              <a:rPr lang="en-GB" sz="1600" b="1" dirty="0" err="1"/>
              <a:t>Srca</a:t>
            </a:r>
            <a:r>
              <a:rPr lang="en-GB" sz="1600" b="1" dirty="0"/>
              <a:t> </a:t>
            </a:r>
            <a:r>
              <a:rPr lang="en-GB" sz="1600" b="1" dirty="0" err="1"/>
              <a:t>Slovenije</a:t>
            </a:r>
            <a:endParaRPr lang="sl-SI" sz="1600" dirty="0"/>
          </a:p>
          <a:p>
            <a:pPr>
              <a:buNone/>
            </a:pPr>
            <a:r>
              <a:rPr lang="sl-SI" sz="1600" dirty="0"/>
              <a:t>      </a:t>
            </a:r>
            <a:r>
              <a:rPr lang="en-GB" sz="1600" dirty="0" err="1"/>
              <a:t>Proces</a:t>
            </a:r>
            <a:r>
              <a:rPr lang="en-GB" sz="1600" dirty="0"/>
              <a:t> </a:t>
            </a:r>
            <a:r>
              <a:rPr lang="en-GB" sz="1600" dirty="0" err="1"/>
              <a:t>pridobivanja</a:t>
            </a:r>
            <a:r>
              <a:rPr lang="en-GB" sz="1600" dirty="0"/>
              <a:t> </a:t>
            </a:r>
            <a:r>
              <a:rPr lang="en-GB" sz="1600" dirty="0" err="1"/>
              <a:t>znaka</a:t>
            </a:r>
            <a:r>
              <a:rPr lang="en-GB" sz="1600" dirty="0"/>
              <a:t> </a:t>
            </a:r>
            <a:r>
              <a:rPr lang="en-GB" sz="1600" dirty="0" err="1"/>
              <a:t>kakovosti</a:t>
            </a:r>
            <a:r>
              <a:rPr lang="en-GB" sz="1600" dirty="0"/>
              <a:t> </a:t>
            </a:r>
            <a:r>
              <a:rPr lang="en-GB" sz="1600" dirty="0" err="1"/>
              <a:t>rokodelskih</a:t>
            </a:r>
            <a:r>
              <a:rPr lang="en-GB" sz="1600" dirty="0"/>
              <a:t> </a:t>
            </a:r>
            <a:r>
              <a:rPr lang="en-GB" sz="1600" dirty="0" err="1"/>
              <a:t>izdelkov</a:t>
            </a:r>
            <a:r>
              <a:rPr lang="en-GB" sz="1600" dirty="0"/>
              <a:t> </a:t>
            </a:r>
            <a:r>
              <a:rPr lang="en-GB" sz="1600" dirty="0" err="1"/>
              <a:t>Srca</a:t>
            </a:r>
            <a:r>
              <a:rPr lang="en-GB" sz="1600" dirty="0"/>
              <a:t> </a:t>
            </a:r>
            <a:r>
              <a:rPr lang="en-GB" sz="1600" dirty="0" err="1"/>
              <a:t>Slovenije</a:t>
            </a:r>
            <a:r>
              <a:rPr lang="en-GB" sz="1600" dirty="0"/>
              <a:t>, </a:t>
            </a:r>
            <a:r>
              <a:rPr lang="en-GB" sz="1600" dirty="0" err="1"/>
              <a:t>omogoča</a:t>
            </a:r>
            <a:r>
              <a:rPr lang="en-GB" sz="1600" dirty="0"/>
              <a:t> </a:t>
            </a:r>
            <a:r>
              <a:rPr lang="en-GB" sz="1600" dirty="0" err="1"/>
              <a:t>rokodelcem</a:t>
            </a:r>
            <a:r>
              <a:rPr lang="en-GB" sz="1600" dirty="0"/>
              <a:t> </a:t>
            </a:r>
            <a:r>
              <a:rPr lang="en-GB" sz="1600" dirty="0" err="1"/>
              <a:t>pridobivanje</a:t>
            </a:r>
            <a:r>
              <a:rPr lang="en-GB" sz="1600" dirty="0"/>
              <a:t> </a:t>
            </a:r>
            <a:r>
              <a:rPr lang="en-GB" sz="1600" dirty="0" err="1"/>
              <a:t>novih</a:t>
            </a:r>
            <a:r>
              <a:rPr lang="en-GB" sz="1600" dirty="0"/>
              <a:t> </a:t>
            </a:r>
            <a:r>
              <a:rPr lang="en-GB" sz="1600" dirty="0" err="1"/>
              <a:t>možnosti</a:t>
            </a:r>
            <a:r>
              <a:rPr lang="en-GB" sz="1600" dirty="0"/>
              <a:t> </a:t>
            </a:r>
            <a:r>
              <a:rPr lang="en-GB" sz="1600" dirty="0" err="1"/>
              <a:t>za</a:t>
            </a:r>
            <a:r>
              <a:rPr lang="en-GB" sz="1600" dirty="0"/>
              <a:t> </a:t>
            </a:r>
            <a:r>
              <a:rPr lang="en-GB" sz="1600" dirty="0" err="1"/>
              <a:t>razvoj</a:t>
            </a:r>
            <a:r>
              <a:rPr lang="en-GB" sz="1600" dirty="0"/>
              <a:t> </a:t>
            </a:r>
            <a:r>
              <a:rPr lang="en-GB" sz="1600" dirty="0" err="1"/>
              <a:t>izdelkov</a:t>
            </a:r>
            <a:r>
              <a:rPr lang="en-GB" sz="1600" dirty="0"/>
              <a:t> in </a:t>
            </a:r>
            <a:r>
              <a:rPr lang="en-GB" sz="1600" dirty="0" err="1"/>
              <a:t>embalaže</a:t>
            </a:r>
            <a:r>
              <a:rPr lang="en-GB" sz="1600" dirty="0"/>
              <a:t>.</a:t>
            </a:r>
            <a:endParaRPr lang="sl-SI" sz="1600" dirty="0"/>
          </a:p>
          <a:p>
            <a:endParaRPr lang="sl-SI" sz="1600" dirty="0"/>
          </a:p>
          <a:p>
            <a:r>
              <a:rPr lang="en-GB" sz="1600" b="1" dirty="0" err="1"/>
              <a:t>Rokodelske</a:t>
            </a:r>
            <a:r>
              <a:rPr lang="en-GB" sz="1600" b="1" dirty="0"/>
              <a:t> novice</a:t>
            </a:r>
            <a:endParaRPr lang="sl-SI" sz="1600" dirty="0"/>
          </a:p>
          <a:p>
            <a:pPr>
              <a:buNone/>
            </a:pPr>
            <a:r>
              <a:rPr lang="sl-SI" sz="1600" dirty="0"/>
              <a:t>      </a:t>
            </a:r>
            <a:r>
              <a:rPr lang="en-GB" sz="1600" dirty="0" err="1"/>
              <a:t>Izhajajo</a:t>
            </a:r>
            <a:r>
              <a:rPr lang="en-GB" sz="1600" dirty="0"/>
              <a:t> </a:t>
            </a:r>
            <a:r>
              <a:rPr lang="en-GB" sz="1600" dirty="0" err="1"/>
              <a:t>mesečno</a:t>
            </a:r>
            <a:r>
              <a:rPr lang="en-GB" sz="1600" dirty="0"/>
              <a:t> in so </a:t>
            </a:r>
            <a:r>
              <a:rPr lang="en-GB" sz="1600" dirty="0" err="1"/>
              <a:t>namenjene</a:t>
            </a:r>
            <a:r>
              <a:rPr lang="en-GB" sz="1600" dirty="0"/>
              <a:t> </a:t>
            </a:r>
            <a:r>
              <a:rPr lang="en-GB" sz="1600" dirty="0" err="1"/>
              <a:t>povezovanju</a:t>
            </a:r>
            <a:r>
              <a:rPr lang="en-GB" sz="1600" dirty="0"/>
              <a:t>, </a:t>
            </a:r>
            <a:r>
              <a:rPr lang="en-GB" sz="1600" dirty="0" err="1"/>
              <a:t>sodelovanju</a:t>
            </a:r>
            <a:r>
              <a:rPr lang="en-GB" sz="1600" dirty="0"/>
              <a:t> in </a:t>
            </a:r>
            <a:r>
              <a:rPr lang="en-GB" sz="1600" dirty="0" err="1"/>
              <a:t>promociji</a:t>
            </a:r>
            <a:r>
              <a:rPr lang="en-GB" sz="1600" dirty="0"/>
              <a:t> </a:t>
            </a:r>
            <a:r>
              <a:rPr lang="en-GB" sz="1600" dirty="0" err="1"/>
              <a:t>posameznih</a:t>
            </a:r>
            <a:r>
              <a:rPr lang="en-GB" sz="1600" dirty="0"/>
              <a:t> </a:t>
            </a:r>
            <a:r>
              <a:rPr lang="en-GB" sz="1600" dirty="0" err="1"/>
              <a:t>rokodelcev</a:t>
            </a:r>
            <a:r>
              <a:rPr lang="en-GB" sz="1600" dirty="0"/>
              <a:t> </a:t>
            </a:r>
            <a:r>
              <a:rPr lang="en-GB" sz="1600" dirty="0" err="1"/>
              <a:t>iz</a:t>
            </a:r>
            <a:r>
              <a:rPr lang="en-GB" sz="1600" dirty="0"/>
              <a:t> </a:t>
            </a:r>
            <a:r>
              <a:rPr lang="en-GB" sz="1600" dirty="0" err="1"/>
              <a:t>Mreže</a:t>
            </a:r>
            <a:r>
              <a:rPr lang="en-GB" sz="1600" dirty="0"/>
              <a:t> </a:t>
            </a:r>
            <a:r>
              <a:rPr lang="en-GB" sz="1600" dirty="0" err="1"/>
              <a:t>Srca</a:t>
            </a:r>
            <a:r>
              <a:rPr lang="en-GB" sz="1600" dirty="0"/>
              <a:t> </a:t>
            </a:r>
            <a:r>
              <a:rPr lang="en-GB" sz="1600" dirty="0" err="1"/>
              <a:t>Slovenije</a:t>
            </a:r>
            <a:r>
              <a:rPr lang="en-GB" sz="1600" dirty="0"/>
              <a:t> in </a:t>
            </a:r>
            <a:r>
              <a:rPr lang="en-GB" sz="1600" dirty="0" err="1"/>
              <a:t>predstavitvi</a:t>
            </a:r>
            <a:r>
              <a:rPr lang="en-GB" sz="1600" dirty="0"/>
              <a:t> </a:t>
            </a:r>
            <a:r>
              <a:rPr lang="en-GB" sz="1600" dirty="0" err="1"/>
              <a:t>aktivnosti</a:t>
            </a:r>
            <a:r>
              <a:rPr lang="en-GB" sz="1600" dirty="0"/>
              <a:t> </a:t>
            </a:r>
            <a:r>
              <a:rPr lang="en-GB" sz="1600" dirty="0" err="1"/>
              <a:t>konzorcija</a:t>
            </a:r>
            <a:r>
              <a:rPr lang="en-GB" sz="1600" dirty="0"/>
              <a:t> </a:t>
            </a:r>
            <a:r>
              <a:rPr lang="en-GB" sz="1600" dirty="0" err="1"/>
              <a:t>rokodelskih</a:t>
            </a:r>
            <a:r>
              <a:rPr lang="en-GB" sz="1600" dirty="0"/>
              <a:t> </a:t>
            </a:r>
            <a:r>
              <a:rPr lang="en-GB" sz="1600" dirty="0" err="1"/>
              <a:t>centrov</a:t>
            </a:r>
            <a:r>
              <a:rPr lang="en-GB" sz="1600" dirty="0"/>
              <a:t> </a:t>
            </a:r>
            <a:r>
              <a:rPr lang="en-GB" sz="1600" dirty="0" err="1"/>
              <a:t>Srca</a:t>
            </a:r>
            <a:r>
              <a:rPr lang="en-GB" sz="1600" dirty="0"/>
              <a:t> </a:t>
            </a:r>
            <a:r>
              <a:rPr lang="en-GB" sz="1600" dirty="0" err="1"/>
              <a:t>Slovenije</a:t>
            </a:r>
            <a:endParaRPr lang="sl-SI" sz="1600" dirty="0"/>
          </a:p>
          <a:p>
            <a:pPr>
              <a:buNone/>
            </a:pPr>
            <a:endParaRPr lang="sl-SI" sz="1600" dirty="0"/>
          </a:p>
          <a:p>
            <a:r>
              <a:rPr lang="en-GB" sz="1600" b="1" dirty="0" err="1"/>
              <a:t>Dnevi</a:t>
            </a:r>
            <a:r>
              <a:rPr lang="en-GB" sz="1600" b="1" dirty="0"/>
              <a:t> </a:t>
            </a:r>
            <a:r>
              <a:rPr lang="en-GB" sz="1600" b="1" dirty="0" err="1"/>
              <a:t>odprtih</a:t>
            </a:r>
            <a:r>
              <a:rPr lang="en-GB" sz="1600" b="1" dirty="0"/>
              <a:t> </a:t>
            </a:r>
            <a:r>
              <a:rPr lang="en-GB" sz="1600" b="1" dirty="0" err="1"/>
              <a:t>vrat</a:t>
            </a:r>
            <a:r>
              <a:rPr lang="en-GB" sz="1600" dirty="0"/>
              <a:t> </a:t>
            </a:r>
            <a:endParaRPr lang="sl-SI" sz="1600" dirty="0"/>
          </a:p>
          <a:p>
            <a:pPr>
              <a:buNone/>
            </a:pPr>
            <a:r>
              <a:rPr lang="sl-SI" sz="1600" dirty="0"/>
              <a:t>      </a:t>
            </a:r>
            <a:r>
              <a:rPr lang="en-GB" sz="1600" dirty="0" err="1"/>
              <a:t>Povezava</a:t>
            </a:r>
            <a:r>
              <a:rPr lang="en-GB" sz="1600" dirty="0"/>
              <a:t> </a:t>
            </a:r>
            <a:r>
              <a:rPr lang="en-GB" sz="1600" dirty="0" err="1"/>
              <a:t>rokodestva</a:t>
            </a:r>
            <a:r>
              <a:rPr lang="en-GB" sz="1600" dirty="0"/>
              <a:t> in </a:t>
            </a:r>
            <a:r>
              <a:rPr lang="en-GB" sz="1600" dirty="0" err="1"/>
              <a:t>turizma</a:t>
            </a:r>
            <a:r>
              <a:rPr lang="en-GB" sz="1600" dirty="0"/>
              <a:t> </a:t>
            </a:r>
            <a:r>
              <a:rPr lang="en-GB" sz="1600" dirty="0" err="1"/>
              <a:t>na</a:t>
            </a:r>
            <a:r>
              <a:rPr lang="en-GB" sz="1600" dirty="0"/>
              <a:t> </a:t>
            </a:r>
            <a:r>
              <a:rPr lang="en-GB" sz="1600" dirty="0" err="1"/>
              <a:t>območju</a:t>
            </a:r>
            <a:r>
              <a:rPr lang="en-GB" sz="1600" dirty="0"/>
              <a:t> </a:t>
            </a:r>
            <a:r>
              <a:rPr lang="en-GB" sz="1600" dirty="0" err="1"/>
              <a:t>Srca</a:t>
            </a:r>
            <a:r>
              <a:rPr lang="en-GB" sz="1600" dirty="0"/>
              <a:t> </a:t>
            </a:r>
            <a:r>
              <a:rPr lang="en-GB" sz="1600" dirty="0" err="1"/>
              <a:t>Slovenije</a:t>
            </a:r>
            <a:endParaRPr lang="sl-SI" sz="1600" dirty="0"/>
          </a:p>
          <a:p>
            <a:endParaRPr lang="sl-SI" sz="1400" dirty="0"/>
          </a:p>
          <a:p>
            <a:endParaRPr lang="sl-SI" sz="1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3"/>
          <p:cNvSpPr>
            <a:spLocks noGrp="1"/>
          </p:cNvSpPr>
          <p:nvPr>
            <p:ph type="title"/>
          </p:nvPr>
        </p:nvSpPr>
        <p:spPr/>
        <p:txBody>
          <a:bodyPr>
            <a:normAutofit/>
          </a:bodyPr>
          <a:lstStyle/>
          <a:p>
            <a:pPr algn="ctr"/>
            <a:r>
              <a:rPr lang="sl-SI" sz="3200" dirty="0"/>
              <a:t>LAS DOBRO ZA NAS</a:t>
            </a:r>
          </a:p>
        </p:txBody>
      </p:sp>
      <p:sp>
        <p:nvSpPr>
          <p:cNvPr id="6" name="Ograda besedila 5"/>
          <p:cNvSpPr>
            <a:spLocks noGrp="1"/>
          </p:cNvSpPr>
          <p:nvPr>
            <p:ph type="body" sz="half" idx="2"/>
          </p:nvPr>
        </p:nvSpPr>
        <p:spPr/>
        <p:txBody>
          <a:bodyPr>
            <a:normAutofit/>
          </a:bodyPr>
          <a:lstStyle/>
          <a:p>
            <a:r>
              <a:rPr lang="sl-SI" sz="2000" b="1" i="1" u="sng" dirty="0">
                <a:solidFill>
                  <a:schemeClr val="bg1">
                    <a:lumMod val="50000"/>
                  </a:schemeClr>
                </a:solidFill>
              </a:rPr>
              <a:t>Občine:</a:t>
            </a:r>
          </a:p>
          <a:p>
            <a:r>
              <a:rPr lang="sl-SI" sz="2000" i="1" dirty="0">
                <a:solidFill>
                  <a:schemeClr val="bg1">
                    <a:lumMod val="50000"/>
                  </a:schemeClr>
                </a:solidFill>
              </a:rPr>
              <a:t>Makole, Poljčane, Rače-Fram in Slovenska Bistrica</a:t>
            </a:r>
          </a:p>
        </p:txBody>
      </p:sp>
      <p:pic>
        <p:nvPicPr>
          <p:cNvPr id="7" name="Slika 6" descr="l_61389_1.png"/>
          <p:cNvPicPr>
            <a:picLocks noChangeAspect="1"/>
          </p:cNvPicPr>
          <p:nvPr/>
        </p:nvPicPr>
        <p:blipFill>
          <a:blip r:embed="rId2" cstate="print"/>
          <a:stretch>
            <a:fillRect/>
          </a:stretch>
        </p:blipFill>
        <p:spPr>
          <a:xfrm>
            <a:off x="4067944" y="1412776"/>
            <a:ext cx="3390900" cy="34671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2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slov 4"/>
          <p:cNvSpPr>
            <a:spLocks noGrp="1"/>
          </p:cNvSpPr>
          <p:nvPr>
            <p:ph type="title"/>
          </p:nvPr>
        </p:nvSpPr>
        <p:spPr>
          <a:xfrm>
            <a:off x="467544" y="476672"/>
            <a:ext cx="8229600" cy="1143000"/>
          </a:xfrm>
        </p:spPr>
        <p:txBody>
          <a:bodyPr>
            <a:normAutofit/>
          </a:bodyPr>
          <a:lstStyle/>
          <a:p>
            <a:r>
              <a:rPr lang="sl-SI" sz="4000" dirty="0"/>
              <a:t>IZZIVI IN PREDNOSTI</a:t>
            </a:r>
          </a:p>
        </p:txBody>
      </p:sp>
      <p:sp>
        <p:nvSpPr>
          <p:cNvPr id="6" name="Ograda vsebine 5"/>
          <p:cNvSpPr>
            <a:spLocks noGrp="1"/>
          </p:cNvSpPr>
          <p:nvPr>
            <p:ph idx="1"/>
          </p:nvPr>
        </p:nvSpPr>
        <p:spPr>
          <a:xfrm>
            <a:off x="323528" y="1628800"/>
            <a:ext cx="8363272" cy="4695800"/>
          </a:xfrm>
        </p:spPr>
        <p:txBody>
          <a:bodyPr>
            <a:normAutofit fontScale="25000" lnSpcReduction="20000"/>
          </a:bodyPr>
          <a:lstStyle/>
          <a:p>
            <a:pPr lvl="0">
              <a:buNone/>
            </a:pPr>
            <a:endParaRPr lang="sl-SI" sz="7200" dirty="0"/>
          </a:p>
          <a:p>
            <a:pPr lvl="0">
              <a:buNone/>
            </a:pPr>
            <a:r>
              <a:rPr lang="sl-SI" sz="7200" b="1" dirty="0"/>
              <a:t>Kaj so </a:t>
            </a:r>
            <a:r>
              <a:rPr lang="sl-SI" sz="7200" b="1" u="sng" dirty="0"/>
              <a:t>specifični izzivi</a:t>
            </a:r>
            <a:r>
              <a:rPr lang="sl-SI" sz="7200" b="1" dirty="0"/>
              <a:t> vašega območja na področju rokodelstva?</a:t>
            </a:r>
          </a:p>
          <a:p>
            <a:pPr lvl="0">
              <a:buNone/>
            </a:pPr>
            <a:endParaRPr lang="sl-SI" sz="7200" dirty="0"/>
          </a:p>
          <a:p>
            <a:r>
              <a:rPr lang="sl-SI" sz="7200" dirty="0"/>
              <a:t>Eden ključnih izzivov našega območja na področju rokodelstva je prepoznavanje rokodelk in rokodelcev. Ugotoviti želimo, kdo so ljudje, ki se na našem območju ukvarjajo z rokodelstvom in kakšne so njihove zgodbe. Hkrati želimo ugotoviti, katera rokodelska znanja so na našem območju še prisotna in živa, kakšne so možnosti za njihov prenos ter kakšen je njihov razvojni potencial. Ob tem je pomembno, da težimo k ohranjanju rokodelskih znanj, ki so še živa, in k ponovni obuditvi rokodelskih znanj, ki so se že izgubila.</a:t>
            </a:r>
          </a:p>
          <a:p>
            <a:pPr>
              <a:buNone/>
            </a:pPr>
            <a:r>
              <a:rPr lang="sl-SI" sz="7200" dirty="0"/>
              <a:t> </a:t>
            </a:r>
            <a:endParaRPr lang="sl-SI" sz="7200" b="1" dirty="0"/>
          </a:p>
          <a:p>
            <a:pPr lvl="0">
              <a:buNone/>
            </a:pPr>
            <a:r>
              <a:rPr lang="sl-SI" sz="7200" b="1" dirty="0"/>
              <a:t>Kaj so </a:t>
            </a:r>
            <a:r>
              <a:rPr lang="sl-SI" sz="7200" b="1" u="sng" dirty="0"/>
              <a:t>prednosti</a:t>
            </a:r>
            <a:r>
              <a:rPr lang="sl-SI" sz="7200" b="1" dirty="0"/>
              <a:t> vašega območja na področju rokodelstva?</a:t>
            </a:r>
          </a:p>
          <a:p>
            <a:pPr lvl="0">
              <a:buNone/>
            </a:pPr>
            <a:endParaRPr lang="sl-SI" sz="7200" b="1" dirty="0"/>
          </a:p>
          <a:p>
            <a:r>
              <a:rPr lang="sl-SI" sz="7200" dirty="0"/>
              <a:t>Naša prednost je Center domače in umetnostne obrti Slovenska Bistrica, ki predstavlja povezovalni člen med rokodelkami in rokodelci našega območja. S povezovanjem v Konzorcij rokodelskih centrov Slovenije in s podporo lokalnega okolja Center domače in umetnostne obrti Rokodelska zadruga z. b. o., so. p. postavlja trdne temelje za nadaljnji razvoj rokodelstva pri nas. Pomemben korak k razvoju rokodelstva in njegovih potencialov je akcijski načrt </a:t>
            </a:r>
            <a:r>
              <a:rPr lang="sl-SI" sz="7200" i="1" dirty="0"/>
              <a:t>Rokodelstvo – izziv in priložnost</a:t>
            </a:r>
            <a:r>
              <a:rPr lang="sl-SI" sz="7200" dirty="0"/>
              <a:t>, ki ga uresničujemo skupaj z Občino Slovenska Bistrica.</a:t>
            </a:r>
          </a:p>
          <a:p>
            <a:endParaRPr lang="sl-SI"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51520" y="1412776"/>
            <a:ext cx="2664296" cy="1582621"/>
          </a:xfrm>
        </p:spPr>
        <p:txBody>
          <a:bodyPr>
            <a:noAutofit/>
          </a:bodyPr>
          <a:lstStyle/>
          <a:p>
            <a:pPr algn="ctr"/>
            <a:r>
              <a:rPr lang="sl-SI" sz="3200" dirty="0"/>
              <a:t>LAS DOLENJSKA IN BELA KRAJINA</a:t>
            </a:r>
          </a:p>
        </p:txBody>
      </p:sp>
      <p:sp>
        <p:nvSpPr>
          <p:cNvPr id="5" name="Ograda vsebine 4"/>
          <p:cNvSpPr>
            <a:spLocks noGrp="1"/>
          </p:cNvSpPr>
          <p:nvPr>
            <p:ph type="body" sz="half" idx="2"/>
          </p:nvPr>
        </p:nvSpPr>
        <p:spPr>
          <a:xfrm>
            <a:off x="179512" y="3068960"/>
            <a:ext cx="3240360" cy="2179320"/>
          </a:xfrm>
        </p:spPr>
        <p:txBody>
          <a:bodyPr>
            <a:noAutofit/>
          </a:bodyPr>
          <a:lstStyle/>
          <a:p>
            <a:r>
              <a:rPr lang="sl-SI" sz="2000" b="1" i="1" u="sng" dirty="0"/>
              <a:t> </a:t>
            </a:r>
            <a:r>
              <a:rPr lang="sl-SI" sz="2000" b="1" i="1" u="sng" dirty="0">
                <a:solidFill>
                  <a:schemeClr val="bg1">
                    <a:lumMod val="50000"/>
                  </a:schemeClr>
                </a:solidFill>
              </a:rPr>
              <a:t>Občine: </a:t>
            </a:r>
          </a:p>
          <a:p>
            <a:pPr>
              <a:buNone/>
            </a:pPr>
            <a:r>
              <a:rPr lang="sl-SI" sz="2000" i="1" dirty="0">
                <a:solidFill>
                  <a:schemeClr val="bg1">
                    <a:lumMod val="50000"/>
                  </a:schemeClr>
                </a:solidFill>
              </a:rPr>
              <a:t>Črnomelj, Metlika, Mirna, </a:t>
            </a:r>
            <a:r>
              <a:rPr lang="sl-SI" sz="2000" i="1" dirty="0" err="1">
                <a:solidFill>
                  <a:schemeClr val="bg1">
                    <a:lumMod val="50000"/>
                  </a:schemeClr>
                </a:solidFill>
              </a:rPr>
              <a:t>Mirna</a:t>
            </a:r>
            <a:r>
              <a:rPr lang="sl-SI" sz="2000" i="1" dirty="0">
                <a:solidFill>
                  <a:schemeClr val="bg1">
                    <a:lumMod val="50000"/>
                  </a:schemeClr>
                </a:solidFill>
              </a:rPr>
              <a:t> Peč, Mestna občina Novo mesto, Mokronog-Trebelno, Semič, Straža, Šentjernej, Šentrupert, Škocjan in Šmarješke Toplice</a:t>
            </a:r>
            <a:endParaRPr lang="sl-SI" sz="2000" dirty="0"/>
          </a:p>
        </p:txBody>
      </p:sp>
      <p:pic>
        <p:nvPicPr>
          <p:cNvPr id="8" name="Slika 7" descr="las_dbk_logotip_color_version_1.800x0.jpg"/>
          <p:cNvPicPr>
            <a:picLocks noChangeAspect="1"/>
          </p:cNvPicPr>
          <p:nvPr/>
        </p:nvPicPr>
        <p:blipFill>
          <a:blip r:embed="rId2" cstate="print"/>
          <a:stretch>
            <a:fillRect/>
          </a:stretch>
        </p:blipFill>
        <p:spPr>
          <a:xfrm>
            <a:off x="3923928" y="1412776"/>
            <a:ext cx="3600400" cy="3600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2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otek">
  <a:themeElements>
    <a:clrScheme name="Potek">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Potek">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otek">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582</TotalTime>
  <Words>1193</Words>
  <Application>Microsoft Office PowerPoint</Application>
  <PresentationFormat>Diaprojekcija na zaslonu (4:3)</PresentationFormat>
  <Paragraphs>182</Paragraphs>
  <Slides>28</Slides>
  <Notes>0</Notes>
  <HiddenSlides>0</HiddenSlides>
  <MMClips>0</MMClips>
  <ScaleCrop>false</ScaleCrop>
  <HeadingPairs>
    <vt:vector size="6" baseType="variant">
      <vt:variant>
        <vt:lpstr>Uporabljene pisave</vt:lpstr>
      </vt:variant>
      <vt:variant>
        <vt:i4>4</vt:i4>
      </vt:variant>
      <vt:variant>
        <vt:lpstr>Tema</vt:lpstr>
      </vt:variant>
      <vt:variant>
        <vt:i4>1</vt:i4>
      </vt:variant>
      <vt:variant>
        <vt:lpstr>Naslovi diapozitivov</vt:lpstr>
      </vt:variant>
      <vt:variant>
        <vt:i4>28</vt:i4>
      </vt:variant>
    </vt:vector>
  </HeadingPairs>
  <TitlesOfParts>
    <vt:vector size="33" baseType="lpstr">
      <vt:lpstr>Calibri</vt:lpstr>
      <vt:lpstr>Constantia</vt:lpstr>
      <vt:lpstr>Courier New</vt:lpstr>
      <vt:lpstr>Wingdings 2</vt:lpstr>
      <vt:lpstr>Potek</vt:lpstr>
      <vt:lpstr>LAS PROJEKT SODELOVANJA</vt:lpstr>
      <vt:lpstr>PARTNERJI:</vt:lpstr>
      <vt:lpstr>PowerPointova predstavitev</vt:lpstr>
      <vt:lpstr>LAS SRCE SLOVENIJE</vt:lpstr>
      <vt:lpstr>IZZIVI IN PREDNOSTI</vt:lpstr>
      <vt:lpstr>PowerPointova predstavitev</vt:lpstr>
      <vt:lpstr>LAS DOBRO ZA NAS</vt:lpstr>
      <vt:lpstr>IZZIVI IN PREDNOSTI</vt:lpstr>
      <vt:lpstr>LAS DOLENJSKA IN BELA KRAJINA</vt:lpstr>
      <vt:lpstr>IZZIVI IN PREDNOSTI</vt:lpstr>
      <vt:lpstr>PowerPointova predstavitev</vt:lpstr>
      <vt:lpstr>LAS ZASAVJE</vt:lpstr>
      <vt:lpstr>IZZIVI IN PREDNOSTI</vt:lpstr>
      <vt:lpstr>PowerPointova predstavitev</vt:lpstr>
      <vt:lpstr>LAS MED SNEŽNIKOM IN NANOSOM</vt:lpstr>
      <vt:lpstr>IZZIVI IN PREDNOSTI</vt:lpstr>
      <vt:lpstr>LAS PO POTEH DEDIŠČINE OD TURJAKA DO KOLPE</vt:lpstr>
      <vt:lpstr>IZZIVI IN PREDNOSTI</vt:lpstr>
      <vt:lpstr>LAS STIK</vt:lpstr>
      <vt:lpstr>IZZIVI IN PREDNOSTI</vt:lpstr>
      <vt:lpstr>LAS PRLEKIJA</vt:lpstr>
      <vt:lpstr>IZZIVI IN PREDNOSTI</vt:lpstr>
      <vt:lpstr>LAS NOTRANJSKA</vt:lpstr>
      <vt:lpstr>IZZIVI IN PREDNOSTI</vt:lpstr>
      <vt:lpstr>LAS S CILJem</vt:lpstr>
      <vt:lpstr>LAS MEŽIŠKE DOLINE</vt:lpstr>
      <vt:lpstr>IZZIVI IN PREDNOSTI</vt:lpstr>
      <vt:lpstr>VODILNI PARTNER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LAS PROJEKT SODELOVANJA</dc:title>
  <dc:creator>Nika</dc:creator>
  <cp:lastModifiedBy>Maša</cp:lastModifiedBy>
  <cp:revision>61</cp:revision>
  <cp:lastPrinted>2017-10-26T06:36:11Z</cp:lastPrinted>
  <dcterms:created xsi:type="dcterms:W3CDTF">2017-10-15T10:08:57Z</dcterms:created>
  <dcterms:modified xsi:type="dcterms:W3CDTF">2017-10-26T06:36:40Z</dcterms:modified>
</cp:coreProperties>
</file>