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5" r:id="rId3"/>
    <p:sldId id="277" r:id="rId4"/>
    <p:sldId id="306" r:id="rId5"/>
    <p:sldId id="308" r:id="rId6"/>
    <p:sldId id="307" r:id="rId7"/>
    <p:sldId id="310" r:id="rId8"/>
    <p:sldId id="311" r:id="rId9"/>
    <p:sldId id="312" r:id="rId10"/>
    <p:sldId id="313" r:id="rId11"/>
    <p:sldId id="314" r:id="rId12"/>
    <p:sldId id="295" r:id="rId13"/>
    <p:sldId id="315" r:id="rId14"/>
    <p:sldId id="261" r:id="rId15"/>
  </p:sldIdLst>
  <p:sldSz cx="9144000" cy="5143500" type="screen16x9"/>
  <p:notesSz cx="6669088" cy="97536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61078-4270-429F-9D4B-7E3102061C36}" type="datetimeFigureOut">
              <a:rPr lang="sl-SI" smtClean="0"/>
              <a:pPr/>
              <a:t>16. 01. 2017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597A-3565-4AC6-B86F-EB0CD0525B6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7040A-34DD-4A07-8852-CF2A8F0161A6}" type="datetimeFigureOut">
              <a:rPr lang="sl-SI" smtClean="0"/>
              <a:pPr/>
              <a:t>16. 01. 2017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DECF-E891-459D-9D32-115151CF6E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07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ltGray">
          <a:xfrm>
            <a:off x="3131840" y="1385400"/>
            <a:ext cx="5688632" cy="3058558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ovezovalnik 10"/>
          <p:cNvCxnSpPr/>
          <p:nvPr/>
        </p:nvCxnSpPr>
        <p:spPr>
          <a:xfrm>
            <a:off x="3635896" y="1275606"/>
            <a:ext cx="4608512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4" y="72008"/>
            <a:ext cx="3250085" cy="1313391"/>
          </a:xfrm>
          <a:prstGeom prst="rect">
            <a:avLst/>
          </a:prstGeom>
        </p:spPr>
      </p:pic>
      <p:cxnSp>
        <p:nvCxnSpPr>
          <p:cNvPr id="13" name="Raven povezovalnik 12"/>
          <p:cNvCxnSpPr/>
          <p:nvPr/>
        </p:nvCxnSpPr>
        <p:spPr>
          <a:xfrm>
            <a:off x="3707904" y="4659982"/>
            <a:ext cx="1224136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5076056" y="451596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Ime in Priimek</a:t>
            </a:r>
            <a:endParaRPr lang="sl-SI" sz="1600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92"/>
          <a:stretch/>
        </p:blipFill>
        <p:spPr>
          <a:xfrm>
            <a:off x="6796558" y="2012452"/>
            <a:ext cx="2376264" cy="2575521"/>
          </a:xfrm>
          <a:prstGeom prst="rect">
            <a:avLst/>
          </a:prstGeom>
        </p:spPr>
      </p:pic>
      <p:sp>
        <p:nvSpPr>
          <p:cNvPr id="18" name="Ograda datuma 3"/>
          <p:cNvSpPr>
            <a:spLocks noGrp="1"/>
          </p:cNvSpPr>
          <p:nvPr>
            <p:ph type="dt" sz="half" idx="10"/>
          </p:nvPr>
        </p:nvSpPr>
        <p:spPr>
          <a:xfrm>
            <a:off x="645158" y="4515966"/>
            <a:ext cx="2133600" cy="273844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92AD0CF6-F364-499E-AC94-DA6BC7B24E36}" type="datetimeFigureOut">
              <a:rPr lang="sl-SI" smtClean="0"/>
              <a:pPr/>
              <a:t>16. 01. 2017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3563888" y="1597821"/>
            <a:ext cx="4894312" cy="183802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3563888" y="3651870"/>
            <a:ext cx="4896544" cy="5772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UREDITE SLOG PODNASLOVA MATRICE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467544" y="1046845"/>
            <a:ext cx="2105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err="1" smtClean="0">
                <a:solidFill>
                  <a:schemeClr val="accent6">
                    <a:lumMod val="75000"/>
                  </a:schemeClr>
                </a:solidFill>
              </a:rPr>
              <a:t>www.las</a:t>
            </a:r>
            <a:r>
              <a:rPr lang="sl-SI" sz="16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sl-SI" sz="1600" dirty="0" err="1" smtClean="0">
                <a:solidFill>
                  <a:schemeClr val="accent6">
                    <a:lumMod val="75000"/>
                  </a:schemeClr>
                </a:solidFill>
              </a:rPr>
              <a:t>zasavje.eu</a:t>
            </a:r>
            <a:endParaRPr lang="sl-SI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5"/>
          <a:stretch/>
        </p:blipFill>
        <p:spPr>
          <a:xfrm>
            <a:off x="1" y="1474519"/>
            <a:ext cx="3131840" cy="288032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5" r="25048"/>
          <a:stretch/>
        </p:blipFill>
        <p:spPr>
          <a:xfrm>
            <a:off x="8820472" y="1474519"/>
            <a:ext cx="323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8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2"/>
            <a:ext cx="9152760" cy="5143499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612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2"/>
            <a:ext cx="9152760" cy="5143499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059582"/>
            <a:ext cx="2555776" cy="3379650"/>
          </a:xfrm>
          <a:prstGeom prst="rect">
            <a:avLst/>
          </a:prstGeom>
        </p:spPr>
      </p:pic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075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datuma 13"/>
          <p:cNvSpPr txBox="1">
            <a:spLocks/>
          </p:cNvSpPr>
          <p:nvPr/>
        </p:nvSpPr>
        <p:spPr>
          <a:xfrm>
            <a:off x="467544" y="468531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038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ltGray">
          <a:xfrm>
            <a:off x="3131840" y="1385399"/>
            <a:ext cx="5688632" cy="3058559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ovezovalnik 10"/>
          <p:cNvCxnSpPr/>
          <p:nvPr/>
        </p:nvCxnSpPr>
        <p:spPr>
          <a:xfrm>
            <a:off x="3635896" y="1275606"/>
            <a:ext cx="4608512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4" y="72008"/>
            <a:ext cx="3250085" cy="1313391"/>
          </a:xfrm>
          <a:prstGeom prst="rect">
            <a:avLst/>
          </a:prstGeom>
        </p:spPr>
      </p:pic>
      <p:cxnSp>
        <p:nvCxnSpPr>
          <p:cNvPr id="13" name="Raven povezovalnik 12"/>
          <p:cNvCxnSpPr/>
          <p:nvPr/>
        </p:nvCxnSpPr>
        <p:spPr>
          <a:xfrm>
            <a:off x="3707904" y="4676123"/>
            <a:ext cx="1224136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4932040" y="4515966"/>
            <a:ext cx="2105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err="1" smtClean="0"/>
              <a:t>www.las</a:t>
            </a:r>
            <a:r>
              <a:rPr lang="sl-SI" sz="1600" dirty="0" smtClean="0"/>
              <a:t>-</a:t>
            </a:r>
            <a:r>
              <a:rPr lang="sl-SI" sz="1600" dirty="0" err="1" smtClean="0"/>
              <a:t>zasavje.eu</a:t>
            </a:r>
            <a:endParaRPr lang="sl-SI" sz="1600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92"/>
          <a:stretch/>
        </p:blipFill>
        <p:spPr>
          <a:xfrm>
            <a:off x="6796558" y="2012452"/>
            <a:ext cx="2376264" cy="2575521"/>
          </a:xfrm>
          <a:prstGeom prst="rect">
            <a:avLst/>
          </a:prstGeom>
        </p:spPr>
      </p:pic>
      <p:sp>
        <p:nvSpPr>
          <p:cNvPr id="18" name="Ograda datuma 3"/>
          <p:cNvSpPr>
            <a:spLocks noGrp="1"/>
          </p:cNvSpPr>
          <p:nvPr>
            <p:ph type="dt" sz="half" idx="10"/>
          </p:nvPr>
        </p:nvSpPr>
        <p:spPr>
          <a:xfrm>
            <a:off x="467544" y="1138686"/>
            <a:ext cx="2133600" cy="273844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92AD0CF6-F364-499E-AC94-DA6BC7B24E36}" type="datetimeFigureOut">
              <a:rPr lang="sl-SI" smtClean="0"/>
              <a:pPr/>
              <a:t>16. 01. 2017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3563888" y="1597821"/>
            <a:ext cx="4894312" cy="973931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Hvala za poslušanje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3563888" y="2787774"/>
            <a:ext cx="4896544" cy="1441326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kontakt</a:t>
            </a:r>
            <a:endParaRPr lang="sl-SI" dirty="0"/>
          </a:p>
        </p:txBody>
      </p:sp>
      <p:cxnSp>
        <p:nvCxnSpPr>
          <p:cNvPr id="16" name="Raven povezovalnik 15"/>
          <p:cNvCxnSpPr/>
          <p:nvPr/>
        </p:nvCxnSpPr>
        <p:spPr>
          <a:xfrm>
            <a:off x="7020272" y="4676123"/>
            <a:ext cx="1224136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5"/>
          <a:stretch/>
        </p:blipFill>
        <p:spPr>
          <a:xfrm>
            <a:off x="1" y="1474519"/>
            <a:ext cx="3131840" cy="2880320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5" r="25048"/>
          <a:stretch/>
        </p:blipFill>
        <p:spPr>
          <a:xfrm>
            <a:off x="8820472" y="1474519"/>
            <a:ext cx="323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6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ven povezovalnik 8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 bwMode="ltGray">
          <a:xfrm>
            <a:off x="-8760" y="1203599"/>
            <a:ext cx="9152760" cy="3307641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1275606"/>
            <a:ext cx="8229600" cy="31594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412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 bwMode="ltGray">
          <a:xfrm>
            <a:off x="-8760" y="1203599"/>
            <a:ext cx="9152760" cy="3307641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36546" y="1275606"/>
            <a:ext cx="8229600" cy="31594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131590"/>
            <a:ext cx="2555776" cy="3379650"/>
          </a:xfrm>
          <a:prstGeom prst="rect">
            <a:avLst/>
          </a:prstGeom>
        </p:spPr>
      </p:pic>
      <p:cxnSp>
        <p:nvCxnSpPr>
          <p:cNvPr id="9" name="Raven povezovalnik 8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586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vsebini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 bwMode="ltGray">
          <a:xfrm>
            <a:off x="0" y="1200734"/>
            <a:ext cx="4495612" cy="3307641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388" b="6292"/>
          <a:stretch/>
        </p:blipFill>
        <p:spPr>
          <a:xfrm>
            <a:off x="1979712" y="1050243"/>
            <a:ext cx="2520280" cy="3565534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 bwMode="ltGray">
          <a:xfrm>
            <a:off x="4644008" y="1200734"/>
            <a:ext cx="4499992" cy="3307641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cxnSp>
        <p:nvCxnSpPr>
          <p:cNvPr id="8" name="Raven povezovalnik 7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04048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17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363272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303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vsebini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 bwMode="ltGray">
          <a:xfrm>
            <a:off x="0" y="1200734"/>
            <a:ext cx="4495612" cy="3307641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 bwMode="ltGray">
          <a:xfrm>
            <a:off x="4644008" y="1200734"/>
            <a:ext cx="4499992" cy="3307641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Raven povezovalnik 7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611976" y="1100546"/>
            <a:ext cx="2555776" cy="337965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1907704" y="1079916"/>
            <a:ext cx="2555776" cy="3379650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04048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21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363272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532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povezovalnik 13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2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2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0" name="Ograda vsebine 2"/>
          <p:cNvSpPr>
            <a:spLocks noGrp="1"/>
          </p:cNvSpPr>
          <p:nvPr>
            <p:ph idx="1"/>
          </p:nvPr>
        </p:nvSpPr>
        <p:spPr>
          <a:xfrm>
            <a:off x="436546" y="1265510"/>
            <a:ext cx="8229600" cy="31695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12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138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povezovalnik 13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2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2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059582"/>
            <a:ext cx="2555776" cy="3379650"/>
          </a:xfrm>
          <a:prstGeom prst="rect">
            <a:avLst/>
          </a:prstGeom>
        </p:spPr>
      </p:pic>
      <p:sp>
        <p:nvSpPr>
          <p:cNvPr id="20" name="Ograda vsebine 2"/>
          <p:cNvSpPr>
            <a:spLocks noGrp="1"/>
          </p:cNvSpPr>
          <p:nvPr>
            <p:ph idx="1"/>
          </p:nvPr>
        </p:nvSpPr>
        <p:spPr>
          <a:xfrm>
            <a:off x="436546" y="1265510"/>
            <a:ext cx="8229600" cy="3106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354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11511"/>
            <a:ext cx="8229600" cy="3960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828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059582"/>
            <a:ext cx="2555776" cy="3379650"/>
          </a:xfrm>
          <a:prstGeom prst="rect">
            <a:avLst/>
          </a:prstGeom>
        </p:spPr>
      </p:pic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215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0CF6-F364-499E-AC94-DA6BC7B24E36}" type="datetimeFigureOut">
              <a:rPr lang="sl-SI" smtClean="0"/>
              <a:pPr/>
              <a:t>16. 01. 2017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70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artnerstvo@las-zasavje.e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63888" y="1595427"/>
            <a:ext cx="4894312" cy="1838027"/>
          </a:xfrm>
        </p:spPr>
        <p:txBody>
          <a:bodyPr/>
          <a:lstStyle/>
          <a:p>
            <a:pPr algn="ctr"/>
            <a:r>
              <a:rPr lang="sl-SI" dirty="0" smtClean="0"/>
              <a:t>PARTNERSTVO LAS ZASAVJE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51920" y="3468443"/>
            <a:ext cx="4536504" cy="751512"/>
          </a:xfrm>
        </p:spPr>
        <p:txBody>
          <a:bodyPr>
            <a:noAutofit/>
          </a:bodyPr>
          <a:lstStyle/>
          <a:p>
            <a:pPr algn="ctr"/>
            <a:r>
              <a:rPr lang="sl-SI" sz="1400" b="1" dirty="0" smtClean="0">
                <a:solidFill>
                  <a:schemeClr val="accent1">
                    <a:lumMod val="50000"/>
                  </a:schemeClr>
                </a:solidFill>
              </a:rPr>
              <a:t>DELAVNICA NA TEMO: </a:t>
            </a:r>
            <a:r>
              <a:rPr lang="sl-SI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1400" b="1" dirty="0" smtClean="0">
                <a:solidFill>
                  <a:schemeClr val="accent1">
                    <a:lumMod val="50000"/>
                  </a:schemeClr>
                </a:solidFill>
              </a:rPr>
              <a:t>TURIZEM V ZASAVJU </a:t>
            </a:r>
            <a:endParaRPr lang="sl-SI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1400" b="1" dirty="0" smtClean="0">
                <a:solidFill>
                  <a:schemeClr val="accent1">
                    <a:lumMod val="50000"/>
                  </a:schemeClr>
                </a:solidFill>
              </a:rPr>
              <a:t>Hrastnik, </a:t>
            </a:r>
            <a:r>
              <a:rPr lang="sl-SI" sz="1400" b="1" dirty="0" smtClean="0">
                <a:solidFill>
                  <a:schemeClr val="accent1">
                    <a:lumMod val="50000"/>
                  </a:schemeClr>
                </a:solidFill>
              </a:rPr>
              <a:t>16.1.2017 </a:t>
            </a:r>
            <a:endParaRPr lang="sl-SI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6"/>
          <a:stretch/>
        </p:blipFill>
        <p:spPr>
          <a:xfrm>
            <a:off x="0" y="1474820"/>
            <a:ext cx="3126442" cy="2897129"/>
          </a:xfrm>
          <a:prstGeom prst="rect">
            <a:avLst/>
          </a:prstGeom>
        </p:spPr>
      </p:pic>
      <p:pic>
        <p:nvPicPr>
          <p:cNvPr id="1034" name="Picture 10" descr="http://www.ooz-hrastnik.si/wp-content/uploads/2011/06/img15284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9982"/>
            <a:ext cx="1589162" cy="3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793" y="4458376"/>
            <a:ext cx="576064" cy="5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890" y="4483966"/>
            <a:ext cx="452586" cy="4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447962"/>
            <a:ext cx="447045" cy="52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reno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66361"/>
            <a:ext cx="1438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 descr="PRP-LEADER-EU-SLO-barvn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1350"/>
            <a:ext cx="211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0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1063229"/>
            <a:ext cx="8229600" cy="31594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3</a:t>
            </a:r>
            <a:r>
              <a:rPr lang="sl-SI" sz="1800" b="1" dirty="0" smtClean="0"/>
              <a:t>. ZADRŽAN KORAK </a:t>
            </a:r>
          </a:p>
          <a:p>
            <a:pPr>
              <a:buAutoNum type="alphaUcParenR"/>
            </a:pPr>
            <a:r>
              <a:rPr lang="sl-SI" sz="1800" b="1" dirty="0" smtClean="0"/>
              <a:t>Zasavsko podeželje </a:t>
            </a:r>
            <a:r>
              <a:rPr lang="sl-SI" sz="1800" dirty="0" smtClean="0"/>
              <a:t>( promocija kmetij z dodano vrednostjo, domači lokalni pridelki, najlepši vrtovi, življenje na podeželju, promocija živali …),</a:t>
            </a:r>
          </a:p>
          <a:p>
            <a:pPr>
              <a:buAutoNum type="alphaUcParenR"/>
            </a:pPr>
            <a:r>
              <a:rPr lang="sl-SI" sz="1800" b="1" dirty="0" smtClean="0"/>
              <a:t>Neokrnjena narava </a:t>
            </a:r>
            <a:r>
              <a:rPr lang="sl-SI" sz="1800" dirty="0" smtClean="0"/>
              <a:t>(posavsko hribovje, Kum, Mrzlica, Kandrše, reber, Čemšeniška planina, Kopitnik, Medija),</a:t>
            </a:r>
          </a:p>
          <a:p>
            <a:pPr>
              <a:buAutoNum type="alphaUcParenR"/>
            </a:pPr>
            <a:r>
              <a:rPr lang="sl-SI" sz="1800" b="1" dirty="0" smtClean="0"/>
              <a:t>Privlačne poti  (</a:t>
            </a:r>
            <a:r>
              <a:rPr lang="sl-SI" sz="1800" dirty="0" smtClean="0"/>
              <a:t>pot Kumskega </a:t>
            </a:r>
            <a:r>
              <a:rPr lang="sl-SI" sz="1800" dirty="0" err="1" smtClean="0"/>
              <a:t>brezokca</a:t>
            </a:r>
            <a:r>
              <a:rPr lang="sl-SI" sz="1800" dirty="0" smtClean="0"/>
              <a:t>, Sovretova pot, Ekološka pot Zasavje, Industrijska pot po trboveljski cementarni, Solzice Sv. Neže),</a:t>
            </a:r>
          </a:p>
          <a:p>
            <a:pPr>
              <a:buAutoNum type="alphaUcParenR"/>
            </a:pPr>
            <a:r>
              <a:rPr lang="sl-SI" sz="1800" b="1" dirty="0" smtClean="0"/>
              <a:t>V gibanju </a:t>
            </a:r>
            <a:r>
              <a:rPr lang="sl-SI" sz="1800" dirty="0" smtClean="0"/>
              <a:t>(pohodniške poti, planinske točke, športna društva,),</a:t>
            </a:r>
          </a:p>
          <a:p>
            <a:pPr>
              <a:buAutoNum type="alphaUcParenR"/>
            </a:pPr>
            <a:r>
              <a:rPr lang="sl-SI" sz="1800" b="1" dirty="0" smtClean="0"/>
              <a:t>Dediščina</a:t>
            </a:r>
            <a:r>
              <a:rPr lang="sl-SI" sz="1800" dirty="0" smtClean="0"/>
              <a:t> (sakralna dediščina, kulturna dediščina, naravne znamenitosti, muzejske zbirke). 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86574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POMEN RRA ZASAVJE V SKLOPU NADALJNJEGA RAZVOJA TURIZMA V ZASAVJU  </a:t>
            </a:r>
            <a:endParaRPr lang="sl-SI" sz="2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/>
              <a:t>POROČEVALEC: </a:t>
            </a:r>
            <a:r>
              <a:rPr lang="sl-SI" sz="2000" dirty="0" err="1" smtClean="0"/>
              <a:t>v.d</a:t>
            </a:r>
            <a:r>
              <a:rPr lang="sl-SI" sz="2000" dirty="0" smtClean="0"/>
              <a:t>. direktorja RRA Zasavje, Tadej </a:t>
            </a:r>
            <a:r>
              <a:rPr lang="sl-SI" sz="2000" dirty="0" err="1" smtClean="0"/>
              <a:t>Špitalar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85153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283" y="38534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 smtClean="0"/>
              <a:t>IDEJE ZA TURIZEM (po posameznih vsebinskih sklopih) </a:t>
            </a:r>
            <a:endParaRPr lang="sl-SI" sz="2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l-SI" sz="1800" dirty="0" smtClean="0"/>
              <a:t>VSEBINSKI SKLOPI: </a:t>
            </a:r>
          </a:p>
          <a:p>
            <a:pPr marL="0" lvl="0" indent="0">
              <a:buNone/>
            </a:pPr>
            <a:endParaRPr lang="sl-SI" sz="1800" dirty="0" smtClean="0"/>
          </a:p>
          <a:p>
            <a:pPr lvl="0">
              <a:buAutoNum type="alphaLcParenR"/>
            </a:pPr>
            <a:r>
              <a:rPr lang="sl-SI" sz="1800" dirty="0" smtClean="0"/>
              <a:t>TURIZEM NA PODEŽELJU                         </a:t>
            </a:r>
          </a:p>
          <a:p>
            <a:pPr lvl="0">
              <a:buAutoNum type="alphaLcParenR"/>
            </a:pPr>
            <a:r>
              <a:rPr lang="sl-SI" sz="1800" dirty="0" smtClean="0"/>
              <a:t>ADRENALISNKI TURIZEM</a:t>
            </a:r>
          </a:p>
          <a:p>
            <a:pPr lvl="0">
              <a:buAutoNum type="alphaLcParenR"/>
            </a:pPr>
            <a:r>
              <a:rPr lang="sl-SI" sz="1800" dirty="0" smtClean="0"/>
              <a:t>TURIZEM „ Z DOGODIVŠČINAMI“</a:t>
            </a:r>
          </a:p>
          <a:p>
            <a:pPr lvl="0">
              <a:buAutoNum type="alphaLcParenR"/>
            </a:pPr>
            <a:r>
              <a:rPr lang="sl-SI" sz="1800" dirty="0" smtClean="0"/>
              <a:t>KULTURNA DEDIŠČINA</a:t>
            </a:r>
          </a:p>
          <a:p>
            <a:pPr lvl="0">
              <a:buAutoNum type="alphaLcParenR"/>
            </a:pPr>
            <a:r>
              <a:rPr lang="sl-SI" sz="1800" dirty="0" smtClean="0"/>
              <a:t>DRUGO </a:t>
            </a:r>
          </a:p>
          <a:p>
            <a:pPr lvl="0">
              <a:buAutoNum type="alphaLcParenR"/>
            </a:pPr>
            <a:endParaRPr lang="sl-SI" sz="1800" dirty="0" smtClean="0"/>
          </a:p>
          <a:p>
            <a:pPr marL="0" lvl="0" indent="0">
              <a:buNone/>
            </a:pPr>
            <a:endParaRPr lang="sl-SI" sz="2400" dirty="0"/>
          </a:p>
          <a:p>
            <a:endParaRPr lang="sl-SI" dirty="0"/>
          </a:p>
        </p:txBody>
      </p:sp>
      <p:sp>
        <p:nvSpPr>
          <p:cNvPr id="4" name="AutoShape 2" descr="Rezultat iskanja slik za vprašanja in odgovo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Rezultat iskanja slik za vprašanja in odgovor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63638"/>
            <a:ext cx="2553072" cy="20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5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 smtClean="0"/>
              <a:t>SKLEPI IN PREDLOGI ZA NADALJNO DELO </a:t>
            </a:r>
            <a:endParaRPr lang="sl-SI" sz="28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63637"/>
            <a:ext cx="4680520" cy="2500342"/>
          </a:xfrm>
        </p:spPr>
      </p:pic>
    </p:spTree>
    <p:extLst>
      <p:ext uri="{BB962C8B-B14F-4D97-AF65-F5344CB8AC3E}">
        <p14:creationId xmlns:p14="http://schemas.microsoft.com/office/powerpoint/2010/main" val="224046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Hvala za pozornost!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KONTAKT: </a:t>
            </a:r>
          </a:p>
          <a:p>
            <a:r>
              <a:rPr lang="sl-SI" dirty="0" smtClean="0"/>
              <a:t>Telefon: 03/56 32 -960</a:t>
            </a:r>
          </a:p>
          <a:p>
            <a:r>
              <a:rPr lang="sl-SI" dirty="0" err="1" smtClean="0"/>
              <a:t>Mobi</a:t>
            </a:r>
            <a:r>
              <a:rPr lang="sl-SI" dirty="0" smtClean="0"/>
              <a:t>: 070/507-578</a:t>
            </a:r>
          </a:p>
          <a:p>
            <a:r>
              <a:rPr lang="sl-SI" dirty="0"/>
              <a:t>Spletna stran: www.las-zasavje.eu</a:t>
            </a:r>
          </a:p>
          <a:p>
            <a:r>
              <a:rPr lang="sl-SI" dirty="0" smtClean="0"/>
              <a:t>E-mail: </a:t>
            </a:r>
            <a:r>
              <a:rPr lang="sl-SI" dirty="0" smtClean="0">
                <a:hlinkClick r:id="rId2"/>
              </a:rPr>
              <a:t>partnerstvo@las-zasavje.eu</a:t>
            </a:r>
            <a:r>
              <a:rPr lang="sl-SI" dirty="0" smtClean="0"/>
              <a:t>;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57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DNEVNI RED: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2000" b="1" dirty="0" smtClean="0"/>
              <a:t>Uvodni pozdrav predsednice Partnerstva LAS Zasavje.</a:t>
            </a:r>
          </a:p>
          <a:p>
            <a:pPr marL="457200" indent="-457200">
              <a:buAutoNum type="arabicPeriod"/>
            </a:pPr>
            <a:r>
              <a:rPr lang="sl-SI" sz="2000" b="1" dirty="0" smtClean="0"/>
              <a:t>Kratek pregled aktivnosti s področja turizma v prejšnji finančni perspektivi 2007-2013.</a:t>
            </a:r>
          </a:p>
          <a:p>
            <a:pPr marL="457200" indent="-457200">
              <a:buAutoNum type="arabicPeriod"/>
            </a:pPr>
            <a:r>
              <a:rPr lang="sl-SI" sz="2000" b="1" dirty="0" smtClean="0"/>
              <a:t>Pomen RRA Zasavje v sklopu nadaljnjega razvoja turizma v Zasavju.</a:t>
            </a:r>
          </a:p>
          <a:p>
            <a:pPr marL="457200" indent="-457200">
              <a:buAutoNum type="arabicPeriod"/>
            </a:pPr>
            <a:r>
              <a:rPr lang="sl-SI" sz="2000" b="1" dirty="0" smtClean="0"/>
              <a:t>Ideje za turizem (po posameznih vsebinskih sklopih).</a:t>
            </a:r>
          </a:p>
          <a:p>
            <a:pPr marL="457200" indent="-457200">
              <a:buAutoNum type="arabicPeriod"/>
            </a:pPr>
            <a:r>
              <a:rPr lang="sl-SI" sz="2000" b="1" dirty="0" smtClean="0"/>
              <a:t>Sklepi in predlogi za nadaljnjo delo. </a:t>
            </a:r>
            <a:r>
              <a:rPr lang="sl-SI" sz="2000" b="1" dirty="0"/>
              <a:t/>
            </a:r>
            <a:br>
              <a:rPr lang="sl-SI" sz="2000" b="1" dirty="0"/>
            </a:b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31051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2400" b="1" dirty="0" smtClean="0"/>
              <a:t>KRATEK PREGLED AKTIVNOSTI S PODROČJA TURIZMA V PREJŠNJI FINANČNI PERSPEKTIVI 2007-2013</a:t>
            </a:r>
            <a:endParaRPr lang="sl-SI" sz="2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5576" y="1275606"/>
            <a:ext cx="8229600" cy="315947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sl-SI" sz="1600" dirty="0" smtClean="0"/>
          </a:p>
          <a:p>
            <a:pPr lvl="0">
              <a:buAutoNum type="arabicPeriod"/>
            </a:pPr>
            <a:r>
              <a:rPr lang="sl-SI" sz="1800" b="1" dirty="0" smtClean="0"/>
              <a:t>PRIREDITVE:</a:t>
            </a:r>
          </a:p>
          <a:p>
            <a:pPr lvl="0">
              <a:buFontTx/>
              <a:buChar char="-"/>
            </a:pPr>
            <a:r>
              <a:rPr lang="sl-SI" sz="1600" dirty="0" smtClean="0"/>
              <a:t>Novoletni pohod na Kum,                               </a:t>
            </a:r>
          </a:p>
          <a:p>
            <a:pPr lvl="0">
              <a:buFontTx/>
              <a:buChar char="-"/>
            </a:pPr>
            <a:r>
              <a:rPr lang="sl-SI" sz="1600" dirty="0" err="1" smtClean="0"/>
              <a:t>Štilčki</a:t>
            </a:r>
            <a:r>
              <a:rPr lang="sl-SI" sz="1600" dirty="0" smtClean="0"/>
              <a:t> (nagrade za gledališčnike),</a:t>
            </a:r>
          </a:p>
          <a:p>
            <a:pPr lvl="0">
              <a:buFontTx/>
              <a:buChar char="-"/>
            </a:pPr>
            <a:r>
              <a:rPr lang="sl-SI" sz="1600" dirty="0" smtClean="0"/>
              <a:t>Pohod na zasavsko sveto goro,</a:t>
            </a:r>
          </a:p>
          <a:p>
            <a:pPr lvl="0">
              <a:buFontTx/>
              <a:buChar char="-"/>
            </a:pPr>
            <a:r>
              <a:rPr lang="sl-SI" sz="1600" dirty="0" smtClean="0"/>
              <a:t>Dirka starodobnih motociklov na Katarino,</a:t>
            </a:r>
          </a:p>
          <a:p>
            <a:pPr lvl="0">
              <a:buFontTx/>
              <a:buChar char="-"/>
            </a:pPr>
            <a:r>
              <a:rPr lang="sl-SI" sz="1600" dirty="0" smtClean="0"/>
              <a:t>Kramarski sejem,</a:t>
            </a:r>
          </a:p>
          <a:p>
            <a:pPr lvl="0">
              <a:buFontTx/>
              <a:buChar char="-"/>
            </a:pPr>
            <a:r>
              <a:rPr lang="sl-SI" sz="1600" dirty="0" smtClean="0"/>
              <a:t>Borilni turnir,                                     </a:t>
            </a:r>
          </a:p>
          <a:p>
            <a:pPr lvl="0">
              <a:buFontTx/>
              <a:buChar char="-"/>
            </a:pPr>
            <a:r>
              <a:rPr lang="sl-SI" sz="1600" dirty="0" smtClean="0"/>
              <a:t>Mlada grla (festival mladinskega petja),</a:t>
            </a:r>
          </a:p>
          <a:p>
            <a:pPr lvl="0">
              <a:buFontTx/>
              <a:buChar char="-"/>
            </a:pPr>
            <a:r>
              <a:rPr lang="sl-SI" sz="1600" dirty="0" smtClean="0"/>
              <a:t>Salamijada,</a:t>
            </a:r>
          </a:p>
          <a:p>
            <a:pPr lvl="0">
              <a:buFontTx/>
              <a:buChar char="-"/>
            </a:pPr>
            <a:r>
              <a:rPr lang="sl-SI" sz="1600" dirty="0" err="1" smtClean="0"/>
              <a:t>Aufzic</a:t>
            </a:r>
            <a:r>
              <a:rPr lang="sl-SI" sz="1600" dirty="0" smtClean="0"/>
              <a:t> </a:t>
            </a:r>
            <a:r>
              <a:rPr lang="sl-SI" sz="1600" dirty="0" err="1" smtClean="0"/>
              <a:t>Podmeja</a:t>
            </a:r>
            <a:r>
              <a:rPr lang="sl-SI" sz="1600" dirty="0"/>
              <a:t> </a:t>
            </a:r>
            <a:r>
              <a:rPr lang="sl-SI" sz="1600" dirty="0" smtClean="0"/>
              <a:t>(kolesarsko osvajanje </a:t>
            </a:r>
            <a:r>
              <a:rPr lang="sl-SI" sz="1600" dirty="0" err="1" smtClean="0"/>
              <a:t>Podmeje</a:t>
            </a:r>
            <a:r>
              <a:rPr lang="sl-SI" sz="1600" dirty="0" smtClean="0"/>
              <a:t>),</a:t>
            </a:r>
          </a:p>
          <a:p>
            <a:pPr lvl="0">
              <a:buFontTx/>
              <a:buChar char="-"/>
            </a:pPr>
            <a:endParaRPr lang="sl-SI" sz="1600" dirty="0" smtClean="0"/>
          </a:p>
          <a:p>
            <a:pPr lvl="0">
              <a:buFontTx/>
              <a:buChar char="-"/>
            </a:pPr>
            <a:endParaRPr lang="sl-SI" sz="1800" dirty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sz="28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18988"/>
            <a:ext cx="2000250" cy="15049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30126"/>
            <a:ext cx="20002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9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l-SI" sz="1600" dirty="0" err="1" smtClean="0"/>
              <a:t>Gotardov</a:t>
            </a:r>
            <a:r>
              <a:rPr lang="sl-SI" sz="1600" dirty="0" smtClean="0"/>
              <a:t> sejem,</a:t>
            </a:r>
          </a:p>
          <a:p>
            <a:pPr>
              <a:buFontTx/>
              <a:buChar char="-"/>
            </a:pPr>
            <a:r>
              <a:rPr lang="sl-SI" sz="1600" dirty="0" err="1" smtClean="0"/>
              <a:t>Art</a:t>
            </a:r>
            <a:r>
              <a:rPr lang="sl-SI" sz="1600" dirty="0" smtClean="0"/>
              <a:t> Kum (srečanje slikarjev),                                  </a:t>
            </a:r>
          </a:p>
          <a:p>
            <a:pPr>
              <a:buFontTx/>
              <a:buChar char="-"/>
            </a:pPr>
            <a:r>
              <a:rPr lang="sl-SI" sz="1600" dirty="0" smtClean="0"/>
              <a:t>Prvomajska srečanja,</a:t>
            </a:r>
          </a:p>
          <a:p>
            <a:pPr>
              <a:buFontTx/>
              <a:buChar char="-"/>
            </a:pPr>
            <a:r>
              <a:rPr lang="sl-SI" sz="1600" dirty="0" smtClean="0"/>
              <a:t>Festival flavtistov,</a:t>
            </a:r>
          </a:p>
          <a:p>
            <a:pPr>
              <a:buFontTx/>
              <a:buChar char="-"/>
            </a:pPr>
            <a:r>
              <a:rPr lang="sl-SI" sz="1600" dirty="0" smtClean="0"/>
              <a:t>Srečanje starodobnikov,</a:t>
            </a:r>
          </a:p>
          <a:p>
            <a:pPr>
              <a:buFontTx/>
              <a:buChar char="-"/>
            </a:pPr>
            <a:r>
              <a:rPr lang="sl-SI" sz="1600" dirty="0" smtClean="0"/>
              <a:t>Rokometni praznik,</a:t>
            </a:r>
          </a:p>
          <a:p>
            <a:pPr>
              <a:buFontTx/>
              <a:buChar char="-"/>
            </a:pPr>
            <a:r>
              <a:rPr lang="sl-SI" sz="1600" dirty="0" smtClean="0"/>
              <a:t>Kmečke igre v </a:t>
            </a:r>
            <a:r>
              <a:rPr lang="sl-SI" sz="1600" dirty="0" err="1" smtClean="0"/>
              <a:t>Turjah</a:t>
            </a:r>
            <a:r>
              <a:rPr lang="sl-SI" sz="1600" dirty="0" smtClean="0"/>
              <a:t>,</a:t>
            </a:r>
          </a:p>
          <a:p>
            <a:pPr>
              <a:buFontTx/>
              <a:buChar char="-"/>
            </a:pPr>
            <a:r>
              <a:rPr lang="sl-SI" sz="1600" dirty="0" err="1" smtClean="0"/>
              <a:t>Speculum</a:t>
            </a:r>
            <a:r>
              <a:rPr lang="sl-SI" sz="1600" dirty="0" smtClean="0"/>
              <a:t> </a:t>
            </a:r>
            <a:r>
              <a:rPr lang="sl-SI" sz="1600" dirty="0" err="1" smtClean="0"/>
              <a:t>Artium</a:t>
            </a:r>
            <a:r>
              <a:rPr lang="sl-SI" sz="1600" dirty="0" smtClean="0"/>
              <a:t> (festival </a:t>
            </a:r>
            <a:r>
              <a:rPr lang="sl-SI" sz="1600" dirty="0" err="1" smtClean="0"/>
              <a:t>novomedijske</a:t>
            </a:r>
            <a:r>
              <a:rPr lang="sl-SI" sz="1600" dirty="0" smtClean="0"/>
              <a:t> kulture),             </a:t>
            </a:r>
          </a:p>
          <a:p>
            <a:pPr>
              <a:buFontTx/>
              <a:buChar char="-"/>
            </a:pPr>
            <a:r>
              <a:rPr lang="sl-SI" sz="1600" dirty="0" smtClean="0"/>
              <a:t>Praznik Trbovelj,</a:t>
            </a:r>
          </a:p>
          <a:p>
            <a:pPr>
              <a:buFontTx/>
              <a:buChar char="-"/>
            </a:pPr>
            <a:r>
              <a:rPr lang="sl-SI" sz="1600" dirty="0" smtClean="0"/>
              <a:t>Skok čez kozo (oživljanje rudarskih običajev),</a:t>
            </a:r>
          </a:p>
          <a:p>
            <a:pPr>
              <a:buFontTx/>
              <a:buChar char="-"/>
            </a:pPr>
            <a:r>
              <a:rPr lang="sl-SI" sz="1600" dirty="0" smtClean="0"/>
              <a:t>Kolesarski vzpon na Kum,</a:t>
            </a:r>
          </a:p>
          <a:p>
            <a:pPr marL="0" indent="0">
              <a:buNone/>
            </a:pPr>
            <a:endParaRPr lang="sl-SI" sz="1600" dirty="0" smtClean="0"/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0481"/>
            <a:ext cx="2064230" cy="15481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892140"/>
            <a:ext cx="20002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6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sz="1600" dirty="0" smtClean="0"/>
              <a:t>Kumska nedelja,                                           </a:t>
            </a:r>
          </a:p>
          <a:p>
            <a:pPr>
              <a:buFontTx/>
              <a:buChar char="-"/>
            </a:pPr>
            <a:r>
              <a:rPr lang="sl-SI" sz="1600" dirty="0" smtClean="0"/>
              <a:t>Vzpon na </a:t>
            </a:r>
            <a:r>
              <a:rPr lang="sl-SI" sz="1600" dirty="0"/>
              <a:t>Z</a:t>
            </a:r>
            <a:r>
              <a:rPr lang="sl-SI" sz="1600" dirty="0" smtClean="0"/>
              <a:t>asavsko sveto goro,</a:t>
            </a:r>
          </a:p>
          <a:p>
            <a:pPr>
              <a:buFontTx/>
              <a:buChar char="-"/>
            </a:pPr>
            <a:r>
              <a:rPr lang="sl-SI" sz="1600" dirty="0" smtClean="0"/>
              <a:t>Valvazorjevi večeri, </a:t>
            </a:r>
          </a:p>
          <a:p>
            <a:pPr>
              <a:buFontTx/>
              <a:buChar char="-"/>
            </a:pPr>
            <a:r>
              <a:rPr lang="sl-SI" sz="1600" dirty="0" smtClean="0"/>
              <a:t>Srečanje na Mrzlici,</a:t>
            </a:r>
          </a:p>
          <a:p>
            <a:pPr>
              <a:buFontTx/>
              <a:buChar char="-"/>
            </a:pPr>
            <a:r>
              <a:rPr lang="sl-SI" sz="1600" dirty="0" err="1" smtClean="0"/>
              <a:t>Funšterc</a:t>
            </a:r>
            <a:r>
              <a:rPr lang="sl-SI" sz="1600" dirty="0" smtClean="0"/>
              <a:t>,</a:t>
            </a:r>
          </a:p>
          <a:p>
            <a:pPr>
              <a:buFontTx/>
              <a:buChar char="-"/>
            </a:pPr>
            <a:r>
              <a:rPr lang="sl-SI" sz="1600" dirty="0" smtClean="0"/>
              <a:t>Prihod barona Janeza,                        </a:t>
            </a:r>
          </a:p>
          <a:p>
            <a:pPr>
              <a:buFontTx/>
              <a:buChar char="-"/>
            </a:pPr>
            <a:r>
              <a:rPr lang="sl-SI" sz="1600" dirty="0" smtClean="0"/>
              <a:t>Nočni pohod z baklami,</a:t>
            </a:r>
          </a:p>
          <a:p>
            <a:pPr>
              <a:buFontTx/>
              <a:buChar char="-"/>
            </a:pPr>
            <a:r>
              <a:rPr lang="sl-SI" sz="1600" dirty="0" smtClean="0"/>
              <a:t>Turnir v karateju,</a:t>
            </a:r>
          </a:p>
          <a:p>
            <a:pPr>
              <a:buFontTx/>
              <a:buChar char="-"/>
            </a:pPr>
            <a:r>
              <a:rPr lang="sl-SI" sz="1600" dirty="0" smtClean="0"/>
              <a:t>Sovretova pot.</a:t>
            </a:r>
          </a:p>
          <a:p>
            <a:pPr>
              <a:buFontTx/>
              <a:buChar char="-"/>
            </a:pPr>
            <a:endParaRPr lang="sl-SI" sz="1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06975"/>
            <a:ext cx="1368152" cy="182420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35646"/>
            <a:ext cx="17281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8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l-SI" sz="1600" dirty="0" smtClean="0"/>
              <a:t>Kolesarski vzpon na Kal,</a:t>
            </a:r>
          </a:p>
          <a:p>
            <a:pPr>
              <a:buFontTx/>
              <a:buChar char="-"/>
            </a:pPr>
            <a:r>
              <a:rPr lang="sl-SI" sz="1600" dirty="0" smtClean="0"/>
              <a:t>Etno festival,</a:t>
            </a:r>
          </a:p>
          <a:p>
            <a:pPr>
              <a:buFontTx/>
              <a:buChar char="-"/>
            </a:pPr>
            <a:r>
              <a:rPr lang="sl-SI" sz="1600" dirty="0" smtClean="0"/>
              <a:t>Kolesarska kolonija,                                                               </a:t>
            </a:r>
          </a:p>
          <a:p>
            <a:pPr>
              <a:buFontTx/>
              <a:buChar char="-"/>
            </a:pPr>
            <a:r>
              <a:rPr lang="sl-SI" sz="1600" dirty="0" smtClean="0"/>
              <a:t>Praznik občine Hrastnik,</a:t>
            </a:r>
          </a:p>
          <a:p>
            <a:pPr>
              <a:buFontTx/>
              <a:buChar char="-"/>
            </a:pPr>
            <a:r>
              <a:rPr lang="sl-SI" sz="1600" dirty="0" err="1" smtClean="0"/>
              <a:t>Jazzagorje</a:t>
            </a:r>
            <a:r>
              <a:rPr lang="sl-SI" sz="1600" dirty="0" smtClean="0"/>
              <a:t>,</a:t>
            </a:r>
          </a:p>
          <a:p>
            <a:pPr>
              <a:buFontTx/>
              <a:buChar char="-"/>
            </a:pPr>
            <a:r>
              <a:rPr lang="sl-SI" sz="1600" dirty="0" smtClean="0"/>
              <a:t>Popoldne ob citrah, </a:t>
            </a:r>
          </a:p>
          <a:p>
            <a:pPr>
              <a:buFontTx/>
              <a:buChar char="-"/>
            </a:pPr>
            <a:r>
              <a:rPr lang="sl-SI" sz="1600" dirty="0" smtClean="0"/>
              <a:t>Tekma koscev,</a:t>
            </a:r>
          </a:p>
          <a:p>
            <a:pPr>
              <a:buFontTx/>
              <a:buChar char="-"/>
            </a:pPr>
            <a:r>
              <a:rPr lang="sl-SI" sz="1600" dirty="0" smtClean="0"/>
              <a:t>Grajske štorije (oživljanje fevdalnih časov),          </a:t>
            </a:r>
          </a:p>
          <a:p>
            <a:pPr>
              <a:buFontTx/>
              <a:buChar char="-"/>
            </a:pPr>
            <a:r>
              <a:rPr lang="sl-SI" sz="1600" dirty="0" smtClean="0"/>
              <a:t>Tek po zagorski dolini, </a:t>
            </a:r>
          </a:p>
          <a:p>
            <a:pPr>
              <a:buFontTx/>
              <a:buChar char="-"/>
            </a:pPr>
            <a:r>
              <a:rPr lang="sl-SI" sz="1600" dirty="0" smtClean="0"/>
              <a:t>Zagorska noč,</a:t>
            </a:r>
          </a:p>
          <a:p>
            <a:pPr>
              <a:buFontTx/>
              <a:buChar char="-"/>
            </a:pPr>
            <a:r>
              <a:rPr lang="sl-SI" sz="1600" dirty="0" smtClean="0"/>
              <a:t>Festival </a:t>
            </a:r>
            <a:r>
              <a:rPr lang="sl-SI" sz="1600" dirty="0" err="1" smtClean="0"/>
              <a:t>Štour</a:t>
            </a:r>
            <a:r>
              <a:rPr lang="sl-SI" sz="1600" dirty="0" smtClean="0"/>
              <a:t>,</a:t>
            </a:r>
          </a:p>
          <a:p>
            <a:pPr>
              <a:buFontTx/>
              <a:buChar char="-"/>
            </a:pPr>
            <a:endParaRPr lang="sl-SI" sz="1600" dirty="0" smtClean="0"/>
          </a:p>
          <a:p>
            <a:pPr>
              <a:buFontTx/>
              <a:buChar char="-"/>
            </a:pPr>
            <a:endParaRPr lang="sl-SI" sz="1600" dirty="0" smtClean="0"/>
          </a:p>
          <a:p>
            <a:pPr>
              <a:buFontTx/>
              <a:buChar char="-"/>
            </a:pPr>
            <a:endParaRPr lang="sl-SI" sz="1600" dirty="0" smtClean="0"/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00758"/>
            <a:ext cx="2000250" cy="15049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85882"/>
            <a:ext cx="20002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b="1" dirty="0" smtClean="0"/>
              <a:t>2. PROGRAMI</a:t>
            </a:r>
          </a:p>
          <a:p>
            <a:pPr>
              <a:buAutoNum type="alphaUcParenR"/>
            </a:pPr>
            <a:r>
              <a:rPr lang="sl-SI" sz="1800" b="1" dirty="0" smtClean="0"/>
              <a:t>PUSTOLOVSKO ZASAVJE                      </a:t>
            </a:r>
          </a:p>
          <a:p>
            <a:pPr>
              <a:buFontTx/>
              <a:buChar char="-"/>
            </a:pPr>
            <a:r>
              <a:rPr lang="sl-SI" sz="1800" dirty="0"/>
              <a:t>s</a:t>
            </a:r>
            <a:r>
              <a:rPr lang="sl-SI" sz="1800" dirty="0" smtClean="0"/>
              <a:t> čolnom po Savi,</a:t>
            </a:r>
          </a:p>
          <a:p>
            <a:pPr>
              <a:buFontTx/>
              <a:buChar char="-"/>
            </a:pPr>
            <a:r>
              <a:rPr lang="sl-SI" sz="1800" dirty="0"/>
              <a:t>s</a:t>
            </a:r>
            <a:r>
              <a:rPr lang="sl-SI" sz="1800" dirty="0" smtClean="0"/>
              <a:t> konjskega hrbta, </a:t>
            </a:r>
          </a:p>
          <a:p>
            <a:pPr>
              <a:buFontTx/>
              <a:buChar char="-"/>
            </a:pPr>
            <a:r>
              <a:rPr lang="sl-SI" sz="1800" dirty="0"/>
              <a:t>s</a:t>
            </a:r>
            <a:r>
              <a:rPr lang="sl-SI" sz="1800" dirty="0" smtClean="0"/>
              <a:t> padalom v dolino,       </a:t>
            </a:r>
          </a:p>
          <a:p>
            <a:pPr>
              <a:buFontTx/>
              <a:buChar char="-"/>
            </a:pPr>
            <a:r>
              <a:rPr lang="sl-SI" sz="1800" dirty="0"/>
              <a:t>z</a:t>
            </a:r>
            <a:r>
              <a:rPr lang="sl-SI" sz="1800" dirty="0" smtClean="0"/>
              <a:t> orožjem v rokah, </a:t>
            </a:r>
          </a:p>
          <a:p>
            <a:pPr>
              <a:buFontTx/>
              <a:buChar char="-"/>
            </a:pPr>
            <a:r>
              <a:rPr lang="sl-SI" sz="1800" dirty="0"/>
              <a:t>s</a:t>
            </a:r>
            <a:r>
              <a:rPr lang="sl-SI" sz="1800" dirty="0" smtClean="0"/>
              <a:t>topanje po skalah.</a:t>
            </a:r>
            <a:endParaRPr lang="sl-SI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89" y="1387401"/>
            <a:ext cx="1765548" cy="265672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15766"/>
            <a:ext cx="2667901" cy="15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5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b="1" dirty="0" smtClean="0"/>
              <a:t>B) UČNE POTI</a:t>
            </a:r>
          </a:p>
          <a:p>
            <a:pPr>
              <a:buFontTx/>
              <a:buChar char="-"/>
            </a:pPr>
            <a:r>
              <a:rPr lang="sl-SI" sz="1800" dirty="0" smtClean="0"/>
              <a:t>Potepanje po </a:t>
            </a:r>
            <a:r>
              <a:rPr lang="sl-SI" sz="1800" dirty="0" err="1" smtClean="0"/>
              <a:t>Kumljanskem</a:t>
            </a:r>
            <a:r>
              <a:rPr lang="sl-SI" sz="1800" dirty="0" smtClean="0"/>
              <a:t>: naravoslovna učna pot kumskega </a:t>
            </a:r>
            <a:r>
              <a:rPr lang="sl-SI" sz="1800" dirty="0" err="1" smtClean="0"/>
              <a:t>brezokca</a:t>
            </a:r>
            <a:r>
              <a:rPr lang="sl-SI" sz="1800" dirty="0" smtClean="0"/>
              <a:t>,</a:t>
            </a:r>
          </a:p>
          <a:p>
            <a:pPr>
              <a:buFontTx/>
              <a:buChar char="-"/>
            </a:pPr>
            <a:r>
              <a:rPr lang="sl-SI" sz="1800" dirty="0" smtClean="0"/>
              <a:t>Medeno Zasavje: </a:t>
            </a:r>
            <a:r>
              <a:rPr lang="sl-SI" sz="1800" dirty="0" err="1" smtClean="0"/>
              <a:t>Valvasorska</a:t>
            </a:r>
            <a:r>
              <a:rPr lang="sl-SI" sz="1800" dirty="0" smtClean="0"/>
              <a:t> čebelarska pot, </a:t>
            </a:r>
          </a:p>
          <a:p>
            <a:pPr>
              <a:buFontTx/>
              <a:buChar char="-"/>
            </a:pPr>
            <a:r>
              <a:rPr lang="sl-SI" sz="1800" dirty="0" smtClean="0"/>
              <a:t>Brodarski Prusnik,                                                         </a:t>
            </a:r>
          </a:p>
          <a:p>
            <a:pPr>
              <a:buFontTx/>
              <a:buChar char="-"/>
            </a:pPr>
            <a:r>
              <a:rPr lang="sl-SI" sz="1800" dirty="0" smtClean="0"/>
              <a:t>Etnološka pot,</a:t>
            </a:r>
          </a:p>
          <a:p>
            <a:pPr>
              <a:buFontTx/>
              <a:buChar char="-"/>
            </a:pPr>
            <a:r>
              <a:rPr lang="sl-SI" sz="1800" dirty="0" smtClean="0"/>
              <a:t>Košare, kruh in zelenjava: 3 krasne delavnice,</a:t>
            </a:r>
          </a:p>
          <a:p>
            <a:pPr>
              <a:buFontTx/>
              <a:buChar char="-"/>
            </a:pPr>
            <a:r>
              <a:rPr lang="sl-SI" sz="1800" dirty="0" smtClean="0"/>
              <a:t>Kako je bilo včasih: izkopavanje preteklosti.</a:t>
            </a:r>
            <a:endParaRPr lang="sl-SI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17140"/>
            <a:ext cx="1656184" cy="130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3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b="1" dirty="0" smtClean="0"/>
              <a:t>C) POTEP PO ZASAVJU</a:t>
            </a:r>
          </a:p>
          <a:p>
            <a:pPr>
              <a:buFontTx/>
              <a:buChar char="-"/>
            </a:pPr>
            <a:r>
              <a:rPr lang="sl-SI" sz="1800" dirty="0" smtClean="0"/>
              <a:t>Pohodniško Zasavje,</a:t>
            </a:r>
          </a:p>
          <a:p>
            <a:pPr>
              <a:buFontTx/>
              <a:buChar char="-"/>
            </a:pPr>
            <a:r>
              <a:rPr lang="sl-SI" sz="1800" dirty="0" smtClean="0"/>
              <a:t>Polni </a:t>
            </a:r>
            <a:r>
              <a:rPr lang="sl-SI" sz="1800" dirty="0" err="1" smtClean="0"/>
              <a:t>želodči</a:t>
            </a:r>
            <a:r>
              <a:rPr lang="sl-SI" sz="1800" dirty="0" smtClean="0"/>
              <a:t>: potek po zasavskem podeželju,                      </a:t>
            </a:r>
          </a:p>
          <a:p>
            <a:pPr>
              <a:buFontTx/>
              <a:buChar char="-"/>
            </a:pPr>
            <a:r>
              <a:rPr lang="sl-SI" sz="1800" dirty="0" smtClean="0"/>
              <a:t>Vabljivo diši: potep po zasavskem podeželju.</a:t>
            </a:r>
          </a:p>
          <a:p>
            <a:pPr>
              <a:buFontTx/>
              <a:buChar char="-"/>
            </a:pPr>
            <a:endParaRPr lang="sl-SI" sz="1800" dirty="0"/>
          </a:p>
          <a:p>
            <a:pPr marL="0" indent="0">
              <a:buNone/>
            </a:pPr>
            <a:r>
              <a:rPr lang="sl-SI" sz="1800" b="1" dirty="0" smtClean="0"/>
              <a:t>D) INDUSTRIJSKO ZASAVJE</a:t>
            </a:r>
          </a:p>
          <a:p>
            <a:pPr>
              <a:buFontTx/>
              <a:buChar char="-"/>
            </a:pPr>
            <a:r>
              <a:rPr lang="sl-SI" sz="1800" dirty="0" smtClean="0"/>
              <a:t>Industrijsko Zasavje, steklarska pot,                                 </a:t>
            </a:r>
          </a:p>
          <a:p>
            <a:pPr>
              <a:buFontTx/>
              <a:buChar char="-"/>
            </a:pPr>
            <a:r>
              <a:rPr lang="sl-SI" sz="1800" dirty="0" smtClean="0"/>
              <a:t>Industrijsko Zasavje: </a:t>
            </a:r>
            <a:r>
              <a:rPr lang="sl-SI" sz="1800" dirty="0" err="1" smtClean="0"/>
              <a:t>Perkmandeljčevo</a:t>
            </a:r>
            <a:r>
              <a:rPr lang="sl-SI" sz="1800" dirty="0" smtClean="0"/>
              <a:t> kraljestvo.</a:t>
            </a:r>
            <a:endParaRPr lang="sl-SI" sz="1800" b="1" dirty="0" smtClean="0"/>
          </a:p>
          <a:p>
            <a:pPr>
              <a:buFontTx/>
              <a:buChar char="-"/>
            </a:pPr>
            <a:endParaRPr lang="sl-SI" sz="1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14039"/>
            <a:ext cx="2088232" cy="156617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36" y="2931024"/>
            <a:ext cx="1992610" cy="149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46655"/>
      </p:ext>
    </p:extLst>
  </p:cSld>
  <p:clrMapOvr>
    <a:masterClrMapping/>
  </p:clrMapOvr>
</p:sld>
</file>

<file path=ppt/theme/theme1.xml><?xml version="1.0" encoding="utf-8"?>
<a:theme xmlns:a="http://schemas.openxmlformats.org/drawingml/2006/main" name="LAS">
  <a:themeElements>
    <a:clrScheme name="Po meri 24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DA844"/>
      </a:accent1>
      <a:accent2>
        <a:srgbClr val="77462B"/>
      </a:accent2>
      <a:accent3>
        <a:srgbClr val="B5AE53"/>
      </a:accent3>
      <a:accent4>
        <a:srgbClr val="848058"/>
      </a:accent4>
      <a:accent5>
        <a:srgbClr val="E8B54D"/>
      </a:accent5>
      <a:accent6>
        <a:srgbClr val="6A4E4E"/>
      </a:accent6>
      <a:hlink>
        <a:srgbClr val="A23A28"/>
      </a:hlink>
      <a:folHlink>
        <a:srgbClr val="A5947E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</TotalTime>
  <Words>531</Words>
  <Application>Microsoft Office PowerPoint</Application>
  <PresentationFormat>Diaprojekcija na zaslonu (16:9)</PresentationFormat>
  <Paragraphs>103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Constantia</vt:lpstr>
      <vt:lpstr>LAS</vt:lpstr>
      <vt:lpstr>PARTNERSTVO LAS ZASAVJE </vt:lpstr>
      <vt:lpstr>DNEVNI RED: </vt:lpstr>
      <vt:lpstr>KRATEK PREGLED AKTIVNOSTI S PODROČJA TURIZMA V PREJŠNJI FINANČNI PERSPEKTIVI 2007-2013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POMEN RRA ZASAVJE V SKLOPU NADALJNJEGA RAZVOJA TURIZMA V ZASAVJU  </vt:lpstr>
      <vt:lpstr>IDEJE ZA TURIZEM (po posameznih vsebinskih sklopih) </vt:lpstr>
      <vt:lpstr>SKLEPI IN PREDLOGI ZA NADALJNO DELO 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Natasa Gala</dc:creator>
  <cp:lastModifiedBy>HP</cp:lastModifiedBy>
  <cp:revision>138</cp:revision>
  <dcterms:created xsi:type="dcterms:W3CDTF">2016-04-21T10:48:39Z</dcterms:created>
  <dcterms:modified xsi:type="dcterms:W3CDTF">2017-01-16T14:23:04Z</dcterms:modified>
</cp:coreProperties>
</file>