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60" r:id="rId7"/>
    <p:sldId id="263" r:id="rId8"/>
    <p:sldId id="276" r:id="rId9"/>
    <p:sldId id="268" r:id="rId10"/>
    <p:sldId id="269" r:id="rId11"/>
    <p:sldId id="270" r:id="rId12"/>
    <p:sldId id="274" r:id="rId13"/>
    <p:sldId id="272" r:id="rId14"/>
    <p:sldId id="273" r:id="rId15"/>
    <p:sldId id="275" r:id="rId16"/>
    <p:sldId id="277" r:id="rId17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050A-F14D-492C-961F-99646012B84C}" type="datetimeFigureOut">
              <a:rPr lang="sl-SI" smtClean="0"/>
              <a:t>18. 10. 2016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2E5EE-0D86-4299-BA88-A199F6C504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450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2E5EE-0D86-4299-BA88-A199F6C50404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348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sa.kovac@hotmail.com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branka.dolinsek@ozs.s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s-zasavje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dni-list.si/1/objava.jsp?sop=2016-01-1168" TargetMode="External"/><Relationship Id="rId2" Type="http://schemas.openxmlformats.org/officeDocument/2006/relationships/hyperlink" Target="http://www.uradni-list.si/1/objava.jsp?sop=2015-01-17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cr-zasavje.si/uploads/Novice/rrp_2016_2019/20151006_sprejet_in_potrjen_RRP.pdf" TargetMode="External"/><Relationship Id="rId5" Type="http://schemas.openxmlformats.org/officeDocument/2006/relationships/hyperlink" Target="http://www.eu-skladi.si/kohezija-do-2013/2014-2020/operativni-program-za-obdobje-2014-2020" TargetMode="External"/><Relationship Id="rId4" Type="http://schemas.openxmlformats.org/officeDocument/2006/relationships/hyperlink" Target="http://www.program-podezelja.si/sl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3225012"/>
            <a:ext cx="7441433" cy="917037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400" b="1" dirty="0" smtClean="0"/>
              <a:t>STRATEGIJA LOKALNEGA RAZVOJA PARTNERSTVA LAS ZASAVJE IN OSNUTEK 1. JAVNEGA POZIVA ZA IZBOR OPERACIJ ZA OBDOBJE 2014-2020</a:t>
            </a:r>
            <a:br>
              <a:rPr lang="sl-SI" sz="2400" b="1" dirty="0" smtClean="0"/>
            </a:br>
            <a:endParaRPr lang="sl-SI" sz="24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218922" cy="717769"/>
          </a:xfrm>
        </p:spPr>
        <p:txBody>
          <a:bodyPr>
            <a:normAutofit fontScale="25000" lnSpcReduction="20000"/>
          </a:bodyPr>
          <a:lstStyle/>
          <a:p>
            <a:endParaRPr lang="sl-SI" dirty="0" smtClean="0"/>
          </a:p>
          <a:p>
            <a:endParaRPr lang="sl-SI" dirty="0"/>
          </a:p>
          <a:p>
            <a:pPr algn="ctr"/>
            <a:r>
              <a:rPr lang="sl-SI" sz="9600" dirty="0" smtClean="0"/>
              <a:t>Hrastnik, 18.10.2016</a:t>
            </a:r>
            <a:endParaRPr lang="sl-SI" sz="9600" dirty="0"/>
          </a:p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92" y="254516"/>
            <a:ext cx="1823962" cy="1365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RP-LEADER-EU-SLO-barv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49" y="5736170"/>
            <a:ext cx="3386624" cy="83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-esr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3" y="5594423"/>
            <a:ext cx="2494476" cy="97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http://www.ooz-hrastnik.si/images/clanki/img15284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887120"/>
            <a:ext cx="237172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0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/>
              <a:t>UKREPI PO POSAMEZNIH TEMATSKIH PODROČJIH 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581281"/>
              </p:ext>
            </p:extLst>
          </p:nvPr>
        </p:nvGraphicFramePr>
        <p:xfrm>
          <a:off x="1515291" y="1930401"/>
          <a:ext cx="7968342" cy="3751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4731">
                  <a:extLst>
                    <a:ext uri="{9D8B030D-6E8A-4147-A177-3AD203B41FA5}">
                      <a16:colId xmlns:a16="http://schemas.microsoft.com/office/drawing/2014/main" val="500771668"/>
                    </a:ext>
                  </a:extLst>
                </a:gridCol>
                <a:gridCol w="849762">
                  <a:extLst>
                    <a:ext uri="{9D8B030D-6E8A-4147-A177-3AD203B41FA5}">
                      <a16:colId xmlns:a16="http://schemas.microsoft.com/office/drawing/2014/main" val="599827348"/>
                    </a:ext>
                  </a:extLst>
                </a:gridCol>
                <a:gridCol w="898319">
                  <a:extLst>
                    <a:ext uri="{9D8B030D-6E8A-4147-A177-3AD203B41FA5}">
                      <a16:colId xmlns:a16="http://schemas.microsoft.com/office/drawing/2014/main" val="4267340827"/>
                    </a:ext>
                  </a:extLst>
                </a:gridCol>
                <a:gridCol w="1005148">
                  <a:extLst>
                    <a:ext uri="{9D8B030D-6E8A-4147-A177-3AD203B41FA5}">
                      <a16:colId xmlns:a16="http://schemas.microsoft.com/office/drawing/2014/main" val="684180246"/>
                    </a:ext>
                  </a:extLst>
                </a:gridCol>
                <a:gridCol w="1005148">
                  <a:extLst>
                    <a:ext uri="{9D8B030D-6E8A-4147-A177-3AD203B41FA5}">
                      <a16:colId xmlns:a16="http://schemas.microsoft.com/office/drawing/2014/main" val="101993962"/>
                    </a:ext>
                  </a:extLst>
                </a:gridCol>
                <a:gridCol w="1032662">
                  <a:extLst>
                    <a:ext uri="{9D8B030D-6E8A-4147-A177-3AD203B41FA5}">
                      <a16:colId xmlns:a16="http://schemas.microsoft.com/office/drawing/2014/main" val="2059119256"/>
                    </a:ext>
                  </a:extLst>
                </a:gridCol>
                <a:gridCol w="573792">
                  <a:extLst>
                    <a:ext uri="{9D8B030D-6E8A-4147-A177-3AD203B41FA5}">
                      <a16:colId xmlns:a16="http://schemas.microsoft.com/office/drawing/2014/main" val="2689931764"/>
                    </a:ext>
                  </a:extLst>
                </a:gridCol>
                <a:gridCol w="617494">
                  <a:extLst>
                    <a:ext uri="{9D8B030D-6E8A-4147-A177-3AD203B41FA5}">
                      <a16:colId xmlns:a16="http://schemas.microsoft.com/office/drawing/2014/main" val="300710289"/>
                    </a:ext>
                  </a:extLst>
                </a:gridCol>
                <a:gridCol w="617494">
                  <a:extLst>
                    <a:ext uri="{9D8B030D-6E8A-4147-A177-3AD203B41FA5}">
                      <a16:colId xmlns:a16="http://schemas.microsoft.com/office/drawing/2014/main" val="2440574732"/>
                    </a:ext>
                  </a:extLst>
                </a:gridCol>
                <a:gridCol w="573792">
                  <a:extLst>
                    <a:ext uri="{9D8B030D-6E8A-4147-A177-3AD203B41FA5}">
                      <a16:colId xmlns:a16="http://schemas.microsoft.com/office/drawing/2014/main" val="3964226297"/>
                    </a:ext>
                  </a:extLst>
                </a:gridCol>
              </a:tblGrid>
              <a:tr h="708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Tematska področja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Ukrepi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EKSRP</a:t>
                      </a:r>
                      <a:endParaRPr lang="sl-SI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(v eur) 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ESRR</a:t>
                      </a:r>
                      <a:endParaRPr lang="sl-SI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(v eur)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Skupaj /ukrep</a:t>
                      </a:r>
                      <a:endParaRPr lang="sl-SI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(v eur)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Skupaj/TP</a:t>
                      </a:r>
                      <a:endParaRPr lang="sl-SI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(v eur)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 Delež</a:t>
                      </a:r>
                      <a:endParaRPr lang="sl-SI" sz="12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(%) 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Ukrep (%)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EKSRP (%)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ESRR (%)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12575678"/>
                  </a:ext>
                </a:extLst>
              </a:tr>
              <a:tr h="30940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TP1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U1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213.385,19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185.717,62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399.102,81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524.102,81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47,47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36,15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30,55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45,78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2752690"/>
                  </a:ext>
                </a:extLst>
              </a:tr>
              <a:tr h="30940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U4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70.000,00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55.000,00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125.000,00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11,32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10,02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13,56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9136031"/>
                  </a:ext>
                </a:extLst>
              </a:tr>
              <a:tr h="30940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TP2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U2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125.000,00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125.000,00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250.000,00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22,64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11,32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17,90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85306830"/>
                  </a:ext>
                </a:extLst>
              </a:tr>
              <a:tr h="30940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U6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125.000,00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125.000,00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11,32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17,90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79739414"/>
                  </a:ext>
                </a:extLst>
              </a:tr>
              <a:tr h="72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TP3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U5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70.000,00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45.000,00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115.000,00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115.000,00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10,42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10,42 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10,02 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11,09 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69997499"/>
                  </a:ext>
                </a:extLst>
              </a:tr>
              <a:tr h="30940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TP4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U3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25.000,00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40.000,00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65.000,00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215.000,00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19,47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5,89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3,58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9,86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56527513"/>
                  </a:ext>
                </a:extLst>
              </a:tr>
              <a:tr h="30940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U7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70.000,00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80.000,00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150.000,00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13,59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10,02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19,72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4038342"/>
                  </a:ext>
                </a:extLst>
              </a:tr>
              <a:tr h="466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SKUPAJ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698.385,19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405.717,62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1.104.102,81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1.104.102,81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100,00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100,00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9536543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01004" y="113184"/>
            <a:ext cx="55899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Preglednica 46: Opredeljeni ukrepi po tematskih področjih ukrepanja in finančna razdelitev sredstev CLLD</a:t>
            </a:r>
            <a:endParaRPr kumimoji="0" lang="sl-SI" altLang="sl-S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3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Legenda:</a:t>
            </a:r>
            <a:endParaRPr lang="sl-SI" altLang="sl-SI" sz="2800" dirty="0">
              <a:solidFill>
                <a:schemeClr val="tx1"/>
              </a:solidFill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U1 – Inovativna lokalna partnerstva</a:t>
            </a:r>
            <a:endParaRPr lang="sl-SI" altLang="sl-SI" sz="2800" dirty="0">
              <a:solidFill>
                <a:schemeClr val="tx1"/>
              </a:solidFill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U2 – Inovativni turistični produkti</a:t>
            </a:r>
            <a:endParaRPr lang="sl-SI" altLang="sl-SI" sz="2800" dirty="0">
              <a:solidFill>
                <a:schemeClr val="tx1"/>
              </a:solidFill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U3 – Vključevanje lokalno pomembnih vsebin v izobraževanje in vseživljenjsko učenje</a:t>
            </a:r>
            <a:endParaRPr lang="sl-SI" altLang="sl-SI" sz="2800" dirty="0">
              <a:solidFill>
                <a:schemeClr val="tx1"/>
              </a:solidFill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U4 – Inovativni lokalni produkti</a:t>
            </a:r>
            <a:endParaRPr lang="sl-SI" altLang="sl-SI" sz="2800" dirty="0">
              <a:solidFill>
                <a:schemeClr val="tx1"/>
              </a:solidFill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U5 – Alternativni načini proizvodnih potencialov na območju Natura 2000 in na degradiranih območjih</a:t>
            </a:r>
            <a:endParaRPr lang="sl-SI" altLang="sl-SI" sz="2800" dirty="0">
              <a:solidFill>
                <a:schemeClr val="tx1"/>
              </a:solidFill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U6 – Ureditev pogojev za aktivno delovanje medgeneracijskih in drugih zasavskih skupnosti</a:t>
            </a:r>
            <a:endParaRPr lang="sl-SI" altLang="sl-SI" sz="2800" dirty="0">
              <a:solidFill>
                <a:schemeClr val="tx1"/>
              </a:solidFill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U7 – Aktivno vključevanje ranljivih skupin v lokalno skupnost</a:t>
            </a:r>
            <a:endParaRPr lang="sl-SI" altLang="sl-SI" sz="2800" dirty="0">
              <a:solidFill>
                <a:schemeClr val="tx1"/>
              </a:solidFill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TP1 – Ustvarjanje delovnih mest</a:t>
            </a:r>
            <a:endParaRPr lang="sl-SI" altLang="sl-SI" sz="2800" dirty="0">
              <a:solidFill>
                <a:schemeClr val="tx1"/>
              </a:solidFill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TP2 – Razvoj osnovnih storitev</a:t>
            </a:r>
            <a:endParaRPr lang="sl-SI" altLang="sl-SI" sz="2800" dirty="0">
              <a:solidFill>
                <a:schemeClr val="tx1"/>
              </a:solidFill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TP3 – Varstvo okolja in ohranjanje narave</a:t>
            </a:r>
            <a:endParaRPr lang="sl-SI" altLang="sl-SI" sz="2800" dirty="0">
              <a:solidFill>
                <a:schemeClr val="tx1"/>
              </a:solidFill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TP4 – Večja vključenost mladih, žensk in drugih ranljivih skupin</a:t>
            </a:r>
            <a:endParaRPr lang="sl-SI" altLang="sl-SI" sz="4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21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HORIZONTALNI CILJI EU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621009"/>
              </p:ext>
            </p:extLst>
          </p:nvPr>
        </p:nvGraphicFramePr>
        <p:xfrm>
          <a:off x="969817" y="1690254"/>
          <a:ext cx="8035638" cy="4340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2482">
                  <a:extLst>
                    <a:ext uri="{9D8B030D-6E8A-4147-A177-3AD203B41FA5}">
                      <a16:colId xmlns:a16="http://schemas.microsoft.com/office/drawing/2014/main" val="882542413"/>
                    </a:ext>
                  </a:extLst>
                </a:gridCol>
                <a:gridCol w="1460320">
                  <a:extLst>
                    <a:ext uri="{9D8B030D-6E8A-4147-A177-3AD203B41FA5}">
                      <a16:colId xmlns:a16="http://schemas.microsoft.com/office/drawing/2014/main" val="550177111"/>
                    </a:ext>
                  </a:extLst>
                </a:gridCol>
                <a:gridCol w="1460320">
                  <a:extLst>
                    <a:ext uri="{9D8B030D-6E8A-4147-A177-3AD203B41FA5}">
                      <a16:colId xmlns:a16="http://schemas.microsoft.com/office/drawing/2014/main" val="3445419558"/>
                    </a:ext>
                  </a:extLst>
                </a:gridCol>
                <a:gridCol w="1336258">
                  <a:extLst>
                    <a:ext uri="{9D8B030D-6E8A-4147-A177-3AD203B41FA5}">
                      <a16:colId xmlns:a16="http://schemas.microsoft.com/office/drawing/2014/main" val="4058203666"/>
                    </a:ext>
                  </a:extLst>
                </a:gridCol>
                <a:gridCol w="1336258">
                  <a:extLst>
                    <a:ext uri="{9D8B030D-6E8A-4147-A177-3AD203B41FA5}">
                      <a16:colId xmlns:a16="http://schemas.microsoft.com/office/drawing/2014/main" val="2587241172"/>
                    </a:ext>
                  </a:extLst>
                </a:gridCol>
              </a:tblGrid>
              <a:tr h="2347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Ukrepi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HORIZINTALNI CILJI EU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20672094"/>
                  </a:ext>
                </a:extLst>
              </a:tr>
              <a:tr h="72852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okolje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blažitev podnebnih sprememb in prilagajanje nanje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inovacije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enake možnosti in nediskriminacija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9308310"/>
                  </a:ext>
                </a:extLst>
              </a:tr>
              <a:tr h="232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Inovativna lokalna partnerstva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X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X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X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76675165"/>
                  </a:ext>
                </a:extLst>
              </a:tr>
              <a:tr h="232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Inovativni turistični produkti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X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X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X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26483028"/>
                  </a:ext>
                </a:extLst>
              </a:tr>
              <a:tr h="728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Vključevanje lokalno pomembnih vsebin v izobraževanje in vseživljenjsko učenje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X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X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32790995"/>
                  </a:ext>
                </a:extLst>
              </a:tr>
              <a:tr h="232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Inovativni lokalni produkti 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X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X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X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59867775"/>
                  </a:ext>
                </a:extLst>
              </a:tr>
              <a:tr h="728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Alternativni načini proizvodnih potencialov na območju Natura 2000 in na degradiranih območjih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X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X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X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88882044"/>
                  </a:ext>
                </a:extLst>
              </a:tr>
              <a:tr h="543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Ureditev pogojev za aktivno delovanje medgeneracijskih in drugih skupnosti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X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X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X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3578801"/>
                  </a:ext>
                </a:extLst>
              </a:tr>
              <a:tr h="359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Aktivno vključevanje ranljivih skupin v lokalno skupnost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X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 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X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X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17130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SISTEM SPREMLJANJA IN VREDNOTENJA SLR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 X LETNO SPREMEMBA SLR </a:t>
            </a:r>
          </a:p>
          <a:p>
            <a:r>
              <a:rPr lang="sl-SI" dirty="0" smtClean="0"/>
              <a:t>31.12.2018 (85% doseženih mejnikov, dodatna sredstva)</a:t>
            </a:r>
          </a:p>
          <a:p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387779"/>
              </p:ext>
            </p:extLst>
          </p:nvPr>
        </p:nvGraphicFramePr>
        <p:xfrm>
          <a:off x="860173" y="3149218"/>
          <a:ext cx="8297682" cy="3122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731">
                  <a:extLst>
                    <a:ext uri="{9D8B030D-6E8A-4147-A177-3AD203B41FA5}">
                      <a16:colId xmlns:a16="http://schemas.microsoft.com/office/drawing/2014/main" val="2933516906"/>
                    </a:ext>
                  </a:extLst>
                </a:gridCol>
                <a:gridCol w="3782212">
                  <a:extLst>
                    <a:ext uri="{9D8B030D-6E8A-4147-A177-3AD203B41FA5}">
                      <a16:colId xmlns:a16="http://schemas.microsoft.com/office/drawing/2014/main" val="2282680716"/>
                    </a:ext>
                  </a:extLst>
                </a:gridCol>
                <a:gridCol w="1955969">
                  <a:extLst>
                    <a:ext uri="{9D8B030D-6E8A-4147-A177-3AD203B41FA5}">
                      <a16:colId xmlns:a16="http://schemas.microsoft.com/office/drawing/2014/main" val="2265046936"/>
                    </a:ext>
                  </a:extLst>
                </a:gridCol>
                <a:gridCol w="2061770">
                  <a:extLst>
                    <a:ext uri="{9D8B030D-6E8A-4147-A177-3AD203B41FA5}">
                      <a16:colId xmlns:a16="http://schemas.microsoft.com/office/drawing/2014/main" val="1855341778"/>
                    </a:ext>
                  </a:extLst>
                </a:gridCol>
              </a:tblGrid>
              <a:tr h="610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Leto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Vrsta poročanja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Rok za oddajo poročila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Obdobje vezano na poročilo 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93111816"/>
                  </a:ext>
                </a:extLst>
              </a:tr>
              <a:tr h="291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2017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Letno poročilo in vsebine vrednotenja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31.3.2017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do 31.12.2016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2593857"/>
                  </a:ext>
                </a:extLst>
              </a:tr>
              <a:tr h="291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2018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Letno poročilo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31.3.2018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do 31.12.2017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48176404"/>
                  </a:ext>
                </a:extLst>
              </a:tr>
              <a:tr h="248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2019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Letno poročilo in vmesno vrednotenje strategije 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31.3.2019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do 31.12.2018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56970003"/>
                  </a:ext>
                </a:extLst>
              </a:tr>
              <a:tr h="291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2020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Letno poročilo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31.3.2020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do 31.12.2019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39255975"/>
                  </a:ext>
                </a:extLst>
              </a:tr>
              <a:tr h="291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2021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Letno poročilo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31.3.2021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do 31.12.2020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73974002"/>
                  </a:ext>
                </a:extLst>
              </a:tr>
              <a:tr h="291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2022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Letno poročilo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31.3.2022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do 31.12.2021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01472187"/>
                  </a:ext>
                </a:extLst>
              </a:tr>
              <a:tr h="291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2023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Letno poročilo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31.3.2023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do 31.12.2022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97333686"/>
                  </a:ext>
                </a:extLst>
              </a:tr>
              <a:tr h="516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2024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Letno poročilo in končno vrednotenje strategije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31.3.2024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do 31.12.2023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697871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60172" y="3149220"/>
            <a:ext cx="1344479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Terminski načrt poročanja pristojnim organom upravljanja</a:t>
            </a:r>
            <a:endParaRPr kumimoji="0" lang="sl-SI" altLang="sl-S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/>
              <a:t>Za merjenje glavnih ciljev strategije so opredeljeni </a:t>
            </a:r>
            <a:r>
              <a:rPr lang="sl-SI" b="1" dirty="0"/>
              <a:t>naslednji</a:t>
            </a:r>
            <a:r>
              <a:rPr lang="sl-SI" dirty="0"/>
              <a:t> </a:t>
            </a:r>
            <a:r>
              <a:rPr lang="sl-SI" b="1" dirty="0"/>
              <a:t>kazalniki:</a:t>
            </a:r>
          </a:p>
          <a:p>
            <a:pPr lvl="0"/>
            <a:r>
              <a:rPr lang="sl-SI" dirty="0"/>
              <a:t>število novo ustvarjenih delovnih mest za polni delovni čas, </a:t>
            </a:r>
          </a:p>
          <a:p>
            <a:pPr lvl="0"/>
            <a:r>
              <a:rPr lang="sl-SI" dirty="0"/>
              <a:t>število novo ustvarjenih dopolnilnih dejavnosti na kmetijah,</a:t>
            </a:r>
          </a:p>
          <a:p>
            <a:pPr lvl="0"/>
            <a:r>
              <a:rPr lang="sl-SI" dirty="0"/>
              <a:t>število podprtih socialnih podjetij, </a:t>
            </a:r>
          </a:p>
          <a:p>
            <a:pPr lvl="0"/>
            <a:r>
              <a:rPr lang="sl-SI" dirty="0"/>
              <a:t>število vzpostavljenih partnerstev, </a:t>
            </a:r>
          </a:p>
          <a:p>
            <a:pPr lvl="0"/>
            <a:r>
              <a:rPr lang="sl-SI" dirty="0"/>
              <a:t>število podprtih operacij,</a:t>
            </a:r>
          </a:p>
          <a:p>
            <a:pPr lvl="0"/>
            <a:r>
              <a:rPr lang="sl-SI" dirty="0"/>
              <a:t>ustvarjeno pokritje (v evrih),</a:t>
            </a:r>
          </a:p>
          <a:p>
            <a:pPr lvl="0"/>
            <a:r>
              <a:rPr lang="sl-SI" dirty="0"/>
              <a:t>število turističnih produktov,</a:t>
            </a:r>
          </a:p>
          <a:p>
            <a:pPr lvl="0"/>
            <a:r>
              <a:rPr lang="sl-SI" dirty="0"/>
              <a:t>število novih programov in</a:t>
            </a:r>
          </a:p>
          <a:p>
            <a:pPr lvl="0"/>
            <a:r>
              <a:rPr lang="sl-SI" dirty="0"/>
              <a:t>trajnostni učinek operacij (število srečanj projektnih partnerjev po zaključeni operaciji in/ali število podanih izjav o zagotavljanju trajnosti operacije po zaključku).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050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JAVNI POZIV ZA SOFINANCIRANJE OPERACIJ V OBDOBJU 2014-2020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1. PREDVIDENI TRIJE JAVNI POZIVI</a:t>
            </a:r>
            <a:r>
              <a:rPr lang="sl-SI" dirty="0" smtClean="0"/>
              <a:t>: konec leta 2016, februar 2018 in v začetku leta 2020</a:t>
            </a:r>
          </a:p>
          <a:p>
            <a:pPr marL="0" indent="0">
              <a:buNone/>
            </a:pPr>
            <a:r>
              <a:rPr lang="sl-SI" b="1" dirty="0" smtClean="0"/>
              <a:t>2.  OBDOBJE UPRAVIČENOSTI STROŠKOV: </a:t>
            </a:r>
          </a:p>
          <a:p>
            <a:r>
              <a:rPr lang="sl-SI" dirty="0"/>
              <a:t>Upravičeni stroški za izvedbo operacij sofinanciranih iz </a:t>
            </a:r>
            <a:r>
              <a:rPr lang="sl-SI" b="1" dirty="0"/>
              <a:t>EKSRP</a:t>
            </a:r>
            <a:r>
              <a:rPr lang="sl-SI" dirty="0"/>
              <a:t> so stroški, nastali po izdaji odločbe, s katero Agencija RS za kmetijske trge in razvoj podeželja odobri izvajanje predlagane operacije.</a:t>
            </a:r>
          </a:p>
          <a:p>
            <a:r>
              <a:rPr lang="sl-SI" dirty="0"/>
              <a:t>Upravičeni stroški za izvedbo operacij sofinanciranih iz </a:t>
            </a:r>
            <a:r>
              <a:rPr lang="sl-SI" b="1" dirty="0"/>
              <a:t>ESRR</a:t>
            </a:r>
            <a:r>
              <a:rPr lang="sl-SI" dirty="0"/>
              <a:t> so stroški, ki so nastali po oddaji vloge v odobritev na Ministrstvo za gospodarski razvoj in </a:t>
            </a:r>
            <a:r>
              <a:rPr lang="sl-SI" dirty="0" smtClean="0"/>
              <a:t>tehnologijo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3. </a:t>
            </a:r>
            <a:r>
              <a:rPr lang="sl-SI" b="1" dirty="0" smtClean="0"/>
              <a:t>PREGLED OSNUTKA JAVNEGA POZIVA ZA LETO 2016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2870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Kontaktni podatki:</a:t>
            </a:r>
          </a:p>
          <a:p>
            <a:pPr>
              <a:buAutoNum type="arabicPeriod"/>
            </a:pPr>
            <a:r>
              <a:rPr lang="sl-SI" dirty="0" smtClean="0"/>
              <a:t>OSEBNO NA OOZ Hrastnik, Cesta 1. maja 83, 1430 Hrastnik</a:t>
            </a:r>
          </a:p>
          <a:p>
            <a:pPr>
              <a:buAutoNum type="arabicPeriod"/>
            </a:pPr>
            <a:r>
              <a:rPr lang="sl-SI" dirty="0" smtClean="0"/>
              <a:t>Telefonska številka: 03/56-32-960, </a:t>
            </a:r>
            <a:r>
              <a:rPr lang="sl-SI" dirty="0" err="1" smtClean="0"/>
              <a:t>mobi</a:t>
            </a:r>
            <a:r>
              <a:rPr lang="sl-SI" dirty="0" smtClean="0"/>
              <a:t>: 070/507-578</a:t>
            </a:r>
          </a:p>
          <a:p>
            <a:pPr>
              <a:buAutoNum type="arabicPeriod"/>
            </a:pPr>
            <a:r>
              <a:rPr lang="sl-SI" dirty="0" smtClean="0"/>
              <a:t>E-mail naslov: </a:t>
            </a:r>
            <a:r>
              <a:rPr lang="sl-SI" dirty="0" smtClean="0">
                <a:hlinkClick r:id="rId2"/>
              </a:rPr>
              <a:t>branka.dolinsek@ozs.si</a:t>
            </a:r>
            <a:r>
              <a:rPr lang="sl-SI" smtClean="0"/>
              <a:t>, </a:t>
            </a:r>
            <a:r>
              <a:rPr lang="sl-SI" smtClean="0">
                <a:hlinkClick r:id="rId3"/>
              </a:rPr>
              <a:t>masa.kovac@hotmail.com</a:t>
            </a:r>
            <a:endParaRPr lang="sl-SI" smtClean="0"/>
          </a:p>
          <a:p>
            <a:pPr>
              <a:buAutoNum type="arabicPeriod"/>
            </a:pPr>
            <a:endParaRPr lang="sl-SI" dirty="0"/>
          </a:p>
        </p:txBody>
      </p:sp>
      <p:pic>
        <p:nvPicPr>
          <p:cNvPr id="4" name="Slika 3" descr="http://www.ooz-hrastnik.si/images/clanki/img15284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609600"/>
            <a:ext cx="2881265" cy="74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92" y="254516"/>
            <a:ext cx="1823962" cy="1365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PRP-LEADER-EU-SLO-barv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8" y="5697135"/>
            <a:ext cx="3386624" cy="83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ogo-esr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31" y="5438616"/>
            <a:ext cx="2792286" cy="109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4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OSEBNA IZKAZNICA PARTNERSTVA LAS ZASAVJE 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169596"/>
              </p:ext>
            </p:extLst>
          </p:nvPr>
        </p:nvGraphicFramePr>
        <p:xfrm>
          <a:off x="2264918" y="2129632"/>
          <a:ext cx="6380318" cy="4326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4551">
                  <a:extLst>
                    <a:ext uri="{9D8B030D-6E8A-4147-A177-3AD203B41FA5}">
                      <a16:colId xmlns:a16="http://schemas.microsoft.com/office/drawing/2014/main" val="2627290403"/>
                    </a:ext>
                  </a:extLst>
                </a:gridCol>
                <a:gridCol w="1204046">
                  <a:extLst>
                    <a:ext uri="{9D8B030D-6E8A-4147-A177-3AD203B41FA5}">
                      <a16:colId xmlns:a16="http://schemas.microsoft.com/office/drawing/2014/main" val="3738491166"/>
                    </a:ext>
                  </a:extLst>
                </a:gridCol>
                <a:gridCol w="1414539">
                  <a:extLst>
                    <a:ext uri="{9D8B030D-6E8A-4147-A177-3AD203B41FA5}">
                      <a16:colId xmlns:a16="http://schemas.microsoft.com/office/drawing/2014/main" val="2847417233"/>
                    </a:ext>
                  </a:extLst>
                </a:gridCol>
                <a:gridCol w="1697182">
                  <a:extLst>
                    <a:ext uri="{9D8B030D-6E8A-4147-A177-3AD203B41FA5}">
                      <a16:colId xmlns:a16="http://schemas.microsoft.com/office/drawing/2014/main" val="3179595642"/>
                    </a:ext>
                  </a:extLst>
                </a:gridCol>
              </a:tblGrid>
              <a:tr h="346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Naziv LAS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Partnerstvo lokalne akcijske skupine Zasavje </a:t>
                      </a:r>
                      <a:endParaRPr lang="sl-SI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189333"/>
                  </a:ext>
                </a:extLst>
              </a:tr>
              <a:tr h="173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Naslov LAS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Cesta 1. maja 83, 1430 Hrastnik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800643"/>
                  </a:ext>
                </a:extLst>
              </a:tr>
              <a:tr h="346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Naslov varnega elektronskega predala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partnerstvo-las-zasavje@vep.si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09666"/>
                  </a:ext>
                </a:extLst>
              </a:tr>
              <a:tr h="173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Spletna stran LAS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u="sng">
                          <a:effectLst/>
                          <a:hlinkClick r:id="rId2"/>
                        </a:rPr>
                        <a:t>www.las-zasavje.eu</a:t>
                      </a:r>
                      <a:r>
                        <a:rPr lang="sl-SI" sz="900">
                          <a:effectLst/>
                        </a:rPr>
                        <a:t>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761031"/>
                  </a:ext>
                </a:extLst>
              </a:tr>
              <a:tr h="17306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Predsednik LAS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Slavi Gala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408699"/>
                  </a:ext>
                </a:extLst>
              </a:tr>
              <a:tr h="17306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118392"/>
                  </a:ext>
                </a:extLst>
              </a:tr>
              <a:tr h="173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Vodilni partner LAS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Območna obrtno – podjetniška zbornica Hrastnik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157872"/>
                  </a:ext>
                </a:extLst>
              </a:tr>
              <a:tr h="346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Naslov vodilnega partnerja LAS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Cesta 1. maja 83, 1430 Hrastnik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485245"/>
                  </a:ext>
                </a:extLst>
              </a:tr>
              <a:tr h="346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Številka transakcijskega računa LAS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SI56 6100 0001 2305 767, odprt pri Delavski hranilnici </a:t>
                      </a:r>
                      <a:r>
                        <a:rPr lang="sl-SI" sz="900" dirty="0" err="1">
                          <a:effectLst/>
                        </a:rPr>
                        <a:t>d.d</a:t>
                      </a:r>
                      <a:r>
                        <a:rPr lang="sl-SI" sz="900" dirty="0">
                          <a:effectLst/>
                        </a:rPr>
                        <a:t>.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688895"/>
                  </a:ext>
                </a:extLst>
              </a:tr>
              <a:tr h="173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Velikost območja LAS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263,7 km</a:t>
                      </a:r>
                      <a:r>
                        <a:rPr lang="sl-SI" sz="900" baseline="30000">
                          <a:effectLst/>
                        </a:rPr>
                        <a:t>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298640"/>
                  </a:ext>
                </a:extLst>
              </a:tr>
              <a:tr h="173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Število prebivalcev LAS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42.824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659349"/>
                  </a:ext>
                </a:extLst>
              </a:tr>
              <a:tr h="173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Število občin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</a:rPr>
                        <a:t>3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323336"/>
                  </a:ext>
                </a:extLst>
              </a:tr>
              <a:tr h="173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Vključene občine (naštejte)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HRASTNIK, TRBOVLJE, ZAGORJE OB SAVI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732088"/>
                  </a:ext>
                </a:extLst>
              </a:tr>
              <a:tr h="346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Problemsko območje ali območje ZTNP-1 (označi)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u="sng" dirty="0">
                          <a:effectLst/>
                        </a:rPr>
                        <a:t>DA </a:t>
                      </a:r>
                      <a:r>
                        <a:rPr lang="sl-SI" sz="900" dirty="0">
                          <a:effectLst/>
                        </a:rPr>
                        <a:t>                          NE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505874"/>
                  </a:ext>
                </a:extLst>
              </a:tr>
              <a:tr h="173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Kohezijska regija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VZHODNA KOHEZIJSKA REGIJA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46651"/>
                  </a:ext>
                </a:extLst>
              </a:tr>
              <a:tr h="173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SLR bo financirana (označi)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u="sng">
                          <a:effectLst/>
                        </a:rPr>
                        <a:t>EKSRP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u="sng" dirty="0">
                          <a:effectLst/>
                        </a:rPr>
                        <a:t>ESRR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ESPR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extLst>
                  <a:ext uri="{0D108BD9-81ED-4DB2-BD59-A6C34878D82A}">
                    <a16:rowId xmlns:a16="http://schemas.microsoft.com/office/drawing/2014/main" val="2656875878"/>
                  </a:ext>
                </a:extLst>
              </a:tr>
              <a:tr h="173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Glavni sklad (označi)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EKSRP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u="sng">
                          <a:effectLst/>
                        </a:rPr>
                        <a:t>ESRR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ESPR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extLst>
                  <a:ext uri="{0D108BD9-81ED-4DB2-BD59-A6C34878D82A}">
                    <a16:rowId xmlns:a16="http://schemas.microsoft.com/office/drawing/2014/main" val="1793947412"/>
                  </a:ext>
                </a:extLst>
              </a:tr>
              <a:tr h="346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Datum ustanovitve lokalnega partnerstva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15.10.2015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1658"/>
                  </a:ext>
                </a:extLst>
              </a:tr>
              <a:tr h="173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</a:rPr>
                        <a:t>Število članov LAS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 smtClean="0">
                          <a:effectLst/>
                        </a:rPr>
                        <a:t>62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34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9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map_9b957d82_103305"/>
          <p:cNvPicPr>
            <a:picLocks noGrp="1"/>
          </p:cNvPicPr>
          <p:nvPr>
            <p:ph idx="1"/>
          </p:nvPr>
        </p:nvPicPr>
        <p:blipFill>
          <a:blip r:embed="rId2" cstate="print"/>
          <a:srcRect t="18597" b="18922"/>
          <a:stretch>
            <a:fillRect/>
          </a:stretch>
        </p:blipFill>
        <p:spPr bwMode="auto">
          <a:xfrm>
            <a:off x="2147254" y="2160588"/>
            <a:ext cx="6630985" cy="388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89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PRAVNE PODLAGE ZA DELOVANJE PARTNERSTVA LAS ZASAVJE IN IZVAJANJE OPERACIJ V OBDOBJU  2014-2020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Finančna perspektiva: 2007-2013</a:t>
            </a:r>
          </a:p>
          <a:p>
            <a:r>
              <a:rPr lang="sl-SI" dirty="0" smtClean="0"/>
              <a:t>Finančna perspektiva 2014-2020: dodatno še ESRR sklad</a:t>
            </a:r>
          </a:p>
          <a:p>
            <a:r>
              <a:rPr lang="sl-SI" dirty="0" smtClean="0"/>
              <a:t>Pravne podlage:</a:t>
            </a:r>
          </a:p>
          <a:p>
            <a:pPr marL="0" lvl="0" indent="0">
              <a:buNone/>
            </a:pPr>
            <a:r>
              <a:rPr lang="sl-SI" dirty="0"/>
              <a:t> </a:t>
            </a:r>
            <a:r>
              <a:rPr lang="sl-SI" sz="1400" dirty="0" smtClean="0"/>
              <a:t>1.  </a:t>
            </a:r>
            <a:r>
              <a:rPr lang="sl-SI" sz="1400" dirty="0"/>
              <a:t>Uredba o izvajanju lokalnega razvoja, ki ga vodi skupnost, v programskem obdobju 2014-2020 (dostopna na: </a:t>
            </a:r>
            <a:r>
              <a:rPr lang="sl-SI" sz="1400" u="sng" dirty="0">
                <a:hlinkClick r:id="rId2"/>
              </a:rPr>
              <a:t>http://www.uradni-list.si/1/objava.jsp?sop=2015-01-1759</a:t>
            </a:r>
            <a:r>
              <a:rPr lang="sl-SI" sz="1400" dirty="0" smtClean="0"/>
              <a:t>).</a:t>
            </a:r>
          </a:p>
          <a:p>
            <a:pPr marL="0" indent="0">
              <a:buNone/>
            </a:pPr>
            <a:r>
              <a:rPr lang="sl-SI" sz="1400" dirty="0" smtClean="0"/>
              <a:t>2. Uredba o </a:t>
            </a:r>
            <a:r>
              <a:rPr lang="sl-SI" sz="1400" dirty="0"/>
              <a:t>spremembah in dopolnitvah Uredbe o izvajanju lokalnega razvoja, ki ga vodi skupnost, v programskem </a:t>
            </a:r>
            <a:r>
              <a:rPr lang="sl-SI" sz="1400" dirty="0" smtClean="0"/>
              <a:t>obdobju </a:t>
            </a:r>
            <a:r>
              <a:rPr lang="sl-SI" sz="1400" dirty="0"/>
              <a:t>2014-2020 (dostopna na: </a:t>
            </a:r>
            <a:r>
              <a:rPr lang="sl-SI" sz="1400" u="sng" dirty="0">
                <a:hlinkClick r:id="rId3"/>
              </a:rPr>
              <a:t>http://www.uradni-list.si/1/objava.jsp?sop=2016-01-1168</a:t>
            </a:r>
            <a:r>
              <a:rPr lang="sl-SI" sz="1400" dirty="0" smtClean="0"/>
              <a:t>).</a:t>
            </a:r>
          </a:p>
          <a:p>
            <a:pPr marL="0" indent="0">
              <a:buNone/>
            </a:pPr>
            <a:r>
              <a:rPr lang="sl-SI" sz="1400" dirty="0" smtClean="0"/>
              <a:t>3. Program razvoja podeželja 2014- 2020 </a:t>
            </a:r>
            <a:r>
              <a:rPr lang="sl-SI" sz="1400" dirty="0"/>
              <a:t>(dostopen na: </a:t>
            </a:r>
            <a:r>
              <a:rPr lang="sl-SI" sz="1400" dirty="0">
                <a:hlinkClick r:id="rId4"/>
              </a:rPr>
              <a:t>http://www.program-podezelja.si/sl</a:t>
            </a:r>
            <a:r>
              <a:rPr lang="sl-SI" sz="1400" dirty="0" smtClean="0">
                <a:hlinkClick r:id="rId4"/>
              </a:rPr>
              <a:t>/</a:t>
            </a:r>
            <a:r>
              <a:rPr lang="sl-SI" sz="1400" dirty="0" smtClean="0"/>
              <a:t>).</a:t>
            </a:r>
          </a:p>
          <a:p>
            <a:pPr marL="0" indent="0">
              <a:buNone/>
            </a:pPr>
            <a:r>
              <a:rPr lang="sl-SI" sz="1400" dirty="0" smtClean="0"/>
              <a:t>4. Operativni program za izvajanje evropske kohezijske politike za programsko obdobje 2014-2020 </a:t>
            </a:r>
            <a:r>
              <a:rPr lang="sl-SI" sz="1400" dirty="0"/>
              <a:t>(dostopen na: </a:t>
            </a:r>
            <a:r>
              <a:rPr lang="sl-SI" sz="1400" dirty="0">
                <a:hlinkClick r:id="rId5"/>
              </a:rPr>
              <a:t>http://</a:t>
            </a:r>
            <a:r>
              <a:rPr lang="sl-SI" sz="1400" dirty="0" smtClean="0">
                <a:hlinkClick r:id="rId5"/>
              </a:rPr>
              <a:t>www.eu-skladi.si/kohezija-do-2013/2014-2020/operativni-program-za-obdobje-2014-2020</a:t>
            </a:r>
            <a:r>
              <a:rPr lang="sl-SI" sz="1400" dirty="0" smtClean="0"/>
              <a:t>).</a:t>
            </a:r>
          </a:p>
          <a:p>
            <a:pPr marL="0" indent="0">
              <a:buNone/>
            </a:pPr>
            <a:r>
              <a:rPr lang="sl-SI" sz="1400" dirty="0" smtClean="0"/>
              <a:t>5. Regionalni razvojni program zasavske regije za obdobje 2014-2020 </a:t>
            </a:r>
            <a:r>
              <a:rPr lang="sl-SI" sz="1400" dirty="0"/>
              <a:t>(dostopen na: </a:t>
            </a:r>
            <a:r>
              <a:rPr lang="sl-SI" sz="1400" dirty="0">
                <a:hlinkClick r:id="rId6"/>
              </a:rPr>
              <a:t>http://</a:t>
            </a:r>
            <a:r>
              <a:rPr lang="sl-SI" sz="1400" dirty="0" smtClean="0">
                <a:hlinkClick r:id="rId6"/>
              </a:rPr>
              <a:t>www.rcr-zasavje.si/uploads/Novice/rrp_2016_2019/20151006_sprejet_in_potrjen_RRP.pdf</a:t>
            </a:r>
            <a:r>
              <a:rPr lang="sl-SI" sz="1400" dirty="0" smtClean="0"/>
              <a:t>).</a:t>
            </a:r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endParaRPr lang="sl-SI" sz="1200" dirty="0" smtClean="0"/>
          </a:p>
          <a:p>
            <a:pPr>
              <a:buFontTx/>
              <a:buChar char="-"/>
            </a:pPr>
            <a:endParaRPr lang="sl-SI" sz="1200" dirty="0"/>
          </a:p>
          <a:p>
            <a:pPr marL="0" lvl="0" indent="0">
              <a:buNone/>
            </a:pPr>
            <a:endParaRPr lang="sl-SI" sz="1200" dirty="0"/>
          </a:p>
          <a:p>
            <a:pPr marL="0" indent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2873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POT DO PARTNERSTVA LAS ZASAVJE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Nabor delavnic in sestankov pri snovanju STRATEGIJE LOKALNEGA RAZVOJA, telefonski in osebni razgovori z nosilci projektnih idej – oblikovanje SWOT analize, glavnih ciljev in kazalnikov </a:t>
            </a:r>
          </a:p>
          <a:p>
            <a:r>
              <a:rPr lang="sl-SI" dirty="0" smtClean="0"/>
              <a:t>Povabilo k oddaji projektnih idej (2 meseca) – 126 projektnih idej,</a:t>
            </a:r>
          </a:p>
          <a:p>
            <a:r>
              <a:rPr lang="sl-SI" dirty="0" smtClean="0"/>
              <a:t>Izvedba 3 delavnic (po posameznih tematskih področjih),</a:t>
            </a:r>
          </a:p>
          <a:p>
            <a:r>
              <a:rPr lang="sl-SI" dirty="0" smtClean="0"/>
              <a:t>Podpis Pogodbe s strani 41 ustanovnih pogodbenih partnerjev 15.10.2015 (na podlagi prejetih Pisem o nameri), kasneje še 21 novih pogodbenih partnerjev,</a:t>
            </a:r>
          </a:p>
          <a:p>
            <a:r>
              <a:rPr lang="sl-SI" dirty="0" smtClean="0"/>
              <a:t>Volilna skupščina 12.11.2015 (izbor vodilnega partnerja, določitev temeljih organov LAS),</a:t>
            </a:r>
          </a:p>
          <a:p>
            <a:r>
              <a:rPr lang="sl-SI" dirty="0" smtClean="0"/>
              <a:t>Skupščina 26.1.2016 (potrditev SLR).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12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ORGANI PARTNERSTVA LAS ZASAVJE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sl-SI" b="1" dirty="0" smtClean="0"/>
              <a:t>SKUPŠČINA LAS </a:t>
            </a:r>
            <a:r>
              <a:rPr lang="sl-SI" dirty="0" smtClean="0"/>
              <a:t>(najvišji organ Partnerstva LAS Zasavje)</a:t>
            </a:r>
          </a:p>
          <a:p>
            <a:pPr>
              <a:buAutoNum type="arabicPeriod"/>
            </a:pPr>
            <a:r>
              <a:rPr lang="sl-SI" b="1" dirty="0" smtClean="0"/>
              <a:t>UPRAVNI ODBOR </a:t>
            </a:r>
            <a:r>
              <a:rPr lang="sl-SI" dirty="0" smtClean="0"/>
              <a:t>LAS (13-članski)</a:t>
            </a:r>
          </a:p>
          <a:p>
            <a:pPr>
              <a:buAutoNum type="arabicPeriod"/>
            </a:pPr>
            <a:r>
              <a:rPr lang="sl-SI" b="1" dirty="0" smtClean="0"/>
              <a:t>PREDSEDNIK LAS </a:t>
            </a:r>
            <a:r>
              <a:rPr lang="sl-SI" dirty="0" smtClean="0"/>
              <a:t>(Slavi Gala - zastopa in predstavlja LAS v razmerju do tretjih oseb)</a:t>
            </a:r>
          </a:p>
          <a:p>
            <a:pPr>
              <a:buAutoNum type="arabicPeriod"/>
            </a:pPr>
            <a:r>
              <a:rPr lang="sl-SI" b="1" dirty="0" smtClean="0"/>
              <a:t>NAMESTNIK PREDSEDNIKA LAS </a:t>
            </a:r>
            <a:r>
              <a:rPr lang="sl-SI" dirty="0" smtClean="0"/>
              <a:t>(Mitja Adamlje – nadomešča predsednika v času njegove odsotnosti in zadržanosti)</a:t>
            </a:r>
          </a:p>
          <a:p>
            <a:pPr>
              <a:buAutoNum type="arabicPeriod"/>
            </a:pPr>
            <a:r>
              <a:rPr lang="sl-SI" b="1" dirty="0" smtClean="0"/>
              <a:t>NADZORNI ODBOR LAS </a:t>
            </a:r>
            <a:r>
              <a:rPr lang="sl-SI" dirty="0" smtClean="0"/>
              <a:t>(3-članski)</a:t>
            </a:r>
          </a:p>
          <a:p>
            <a:pPr>
              <a:buAutoNum type="arabicPeriod"/>
            </a:pPr>
            <a:r>
              <a:rPr lang="sl-SI" b="1" dirty="0" smtClean="0"/>
              <a:t>ODBOR ZA OCENJEVANJE OPERACIJ </a:t>
            </a:r>
            <a:r>
              <a:rPr lang="sl-SI" dirty="0" smtClean="0"/>
              <a:t>(5-članski in 2 nadomestna člana).</a:t>
            </a:r>
          </a:p>
          <a:p>
            <a:pPr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29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STRATEGIJA LOKALNEGA RAZVOJA PARTNERSTVA LAS ZASAVJE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25527" y="1930400"/>
            <a:ext cx="8662609" cy="4052389"/>
          </a:xfrm>
        </p:spPr>
        <p:txBody>
          <a:bodyPr>
            <a:normAutofit fontScale="25000" lnSpcReduction="20000"/>
          </a:bodyPr>
          <a:lstStyle/>
          <a:p>
            <a:r>
              <a:rPr lang="sl-SI" sz="5600" dirty="0" smtClean="0"/>
              <a:t>OSNOVA: 126 projektnih idej (na podlagi teh projektih idej je bila narejena tudi finančna razdelitev sredstev po skladih)</a:t>
            </a:r>
          </a:p>
          <a:p>
            <a:r>
              <a:rPr lang="sl-SI" sz="5600" dirty="0" smtClean="0"/>
              <a:t>ODDAJA: 29.1.2016 (2. rok), vsebinska in tehnična dopolnitev</a:t>
            </a:r>
          </a:p>
          <a:p>
            <a:r>
              <a:rPr lang="sl-SI" sz="5600" b="1" dirty="0" smtClean="0"/>
              <a:t>RAZVOJA VIZIJA SLR: </a:t>
            </a:r>
          </a:p>
          <a:p>
            <a:pPr marL="0" indent="0">
              <a:buNone/>
            </a:pPr>
            <a:r>
              <a:rPr lang="sl-SI" sz="5600" dirty="0"/>
              <a:t>Na območju LAS se je kot osnova za določitev ciljev opredelila razvojna vizija: </a:t>
            </a:r>
            <a:endParaRPr lang="sl-SI" sz="5600" dirty="0" smtClean="0"/>
          </a:p>
          <a:p>
            <a:pPr marL="0" indent="0">
              <a:buNone/>
            </a:pPr>
            <a:r>
              <a:rPr lang="sl-SI" sz="5600" b="1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sl-SI" sz="5600" b="1" i="1" dirty="0">
                <a:solidFill>
                  <a:schemeClr val="accent2">
                    <a:lumMod val="75000"/>
                  </a:schemeClr>
                </a:solidFill>
              </a:rPr>
              <a:t>Na notranjih potencialih regije temelječ trajnostni razvoj območja in </a:t>
            </a:r>
            <a:r>
              <a:rPr lang="sl-SI" sz="5600" b="1" i="1" dirty="0" smtClean="0">
                <a:solidFill>
                  <a:schemeClr val="accent2">
                    <a:lumMod val="75000"/>
                  </a:schemeClr>
                </a:solidFill>
              </a:rPr>
              <a:t>razvito kreativno gospodarsko okolje z aktivnim vključevanjem prebivalcev za zagotavljanje visoke </a:t>
            </a:r>
            <a:r>
              <a:rPr lang="sl-SI" sz="5600" b="1" i="1" dirty="0">
                <a:solidFill>
                  <a:schemeClr val="accent2">
                    <a:lumMod val="75000"/>
                  </a:schemeClr>
                </a:solidFill>
              </a:rPr>
              <a:t>kakovosti življenja v Zasavju«</a:t>
            </a:r>
            <a:r>
              <a:rPr lang="sl-SI" sz="5600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sl-SI" sz="5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l-SI" sz="5600" b="1" dirty="0" smtClean="0">
                <a:solidFill>
                  <a:schemeClr val="bg2">
                    <a:lumMod val="10000"/>
                  </a:schemeClr>
                </a:solidFill>
              </a:rPr>
              <a:t>RAZVOJNI CILJI SLR: </a:t>
            </a:r>
            <a:endParaRPr lang="sl-SI" sz="56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sl-SI" sz="5600" dirty="0"/>
              <a:t>Na osnovi identificiranih potreb, ki izhajajo iz analize stanja in SWOT analize so opredeljeni splošni in posebni cilji strategije. Splošni cilji so cilji daljšega časovnega obdobja in so skladni z lokalnimi in regionalnimi programi območja LAS. Na ravni strategije so bili določeni trije splošni cilji:</a:t>
            </a:r>
          </a:p>
          <a:p>
            <a:pPr lvl="0"/>
            <a:r>
              <a:rPr lang="sl-SI" sz="5600" b="1" dirty="0" smtClean="0">
                <a:solidFill>
                  <a:schemeClr val="accent2">
                    <a:lumMod val="75000"/>
                  </a:schemeClr>
                </a:solidFill>
              </a:rPr>
              <a:t>krepitev trajnostnih rešitev za sobivanje zasavskih skupnosti</a:t>
            </a:r>
            <a:r>
              <a:rPr lang="sl-SI" sz="56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lvl="0"/>
            <a:r>
              <a:rPr lang="sl-SI" sz="5600" b="1" dirty="0">
                <a:solidFill>
                  <a:schemeClr val="accent2">
                    <a:lumMod val="75000"/>
                  </a:schemeClr>
                </a:solidFill>
              </a:rPr>
              <a:t>vključevanje notranjih potencialov regije za gospodarsko preobrazbo in</a:t>
            </a:r>
          </a:p>
          <a:p>
            <a:pPr lvl="0"/>
            <a:r>
              <a:rPr lang="sl-SI" sz="5600" b="1" dirty="0">
                <a:solidFill>
                  <a:schemeClr val="accent2">
                    <a:lumMod val="75000"/>
                  </a:schemeClr>
                </a:solidFill>
              </a:rPr>
              <a:t>obogatitev raznolikosti podeželja in urbanih naselij ter ohranitev kvalitete življenja vseh prebivalcev na podeželju.</a:t>
            </a:r>
          </a:p>
          <a:p>
            <a:pPr marL="0" indent="0">
              <a:buNone/>
            </a:pPr>
            <a:r>
              <a:rPr lang="sl-SI" b="1" dirty="0" smtClean="0"/>
              <a:t>: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-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603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FINANČNA KONSTRUKCIJA PO PODUKREPIH IN SKLADIH 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780070"/>
              </p:ext>
            </p:extLst>
          </p:nvPr>
        </p:nvGraphicFramePr>
        <p:xfrm>
          <a:off x="969818" y="2285990"/>
          <a:ext cx="7813964" cy="3657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1949">
                  <a:extLst>
                    <a:ext uri="{9D8B030D-6E8A-4147-A177-3AD203B41FA5}">
                      <a16:colId xmlns:a16="http://schemas.microsoft.com/office/drawing/2014/main" val="3372303054"/>
                    </a:ext>
                  </a:extLst>
                </a:gridCol>
                <a:gridCol w="2026325">
                  <a:extLst>
                    <a:ext uri="{9D8B030D-6E8A-4147-A177-3AD203B41FA5}">
                      <a16:colId xmlns:a16="http://schemas.microsoft.com/office/drawing/2014/main" val="4028953840"/>
                    </a:ext>
                  </a:extLst>
                </a:gridCol>
                <a:gridCol w="2026325">
                  <a:extLst>
                    <a:ext uri="{9D8B030D-6E8A-4147-A177-3AD203B41FA5}">
                      <a16:colId xmlns:a16="http://schemas.microsoft.com/office/drawing/2014/main" val="520224298"/>
                    </a:ext>
                  </a:extLst>
                </a:gridCol>
                <a:gridCol w="1379365">
                  <a:extLst>
                    <a:ext uri="{9D8B030D-6E8A-4147-A177-3AD203B41FA5}">
                      <a16:colId xmlns:a16="http://schemas.microsoft.com/office/drawing/2014/main" val="1160464862"/>
                    </a:ext>
                  </a:extLst>
                </a:gridCol>
              </a:tblGrid>
              <a:tr h="26125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Pripravljalna podpora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EKSRP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9.928,56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0,70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001395"/>
                  </a:ext>
                </a:extLst>
              </a:tr>
              <a:tr h="26125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ESPR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2840230"/>
                  </a:ext>
                </a:extLst>
              </a:tr>
              <a:tr h="26125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ESRR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10.071,44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0,70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592493"/>
                  </a:ext>
                </a:extLst>
              </a:tr>
              <a:tr h="26125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Podpora za izvajanje operacij v okviru strategije lokalnega razvoja, ki ga vodi skupnost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EKSRP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698.385,19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48,95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7943413"/>
                  </a:ext>
                </a:extLst>
              </a:tr>
              <a:tr h="26125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ESPR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0390703"/>
                  </a:ext>
                </a:extLst>
              </a:tr>
              <a:tr h="52251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ESRR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405.717,62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28,43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746354"/>
                  </a:ext>
                </a:extLst>
              </a:tr>
              <a:tr h="26125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Priprava in izvajanje dejavnosti sodelovanja lokalne akcijske skupine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EKSRP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0,0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0,0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8172122"/>
                  </a:ext>
                </a:extLst>
              </a:tr>
              <a:tr h="26125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ESPR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522584"/>
                  </a:ext>
                </a:extLst>
              </a:tr>
              <a:tr h="26125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ESRR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21.353,53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1,50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8375866"/>
                  </a:ext>
                </a:extLst>
              </a:tr>
              <a:tr h="26125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Podpora za tekoče stroške in stroške animacije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EKSRP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0,0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0,0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002653"/>
                  </a:ext>
                </a:extLst>
              </a:tr>
              <a:tr h="26125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ESPR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799358"/>
                  </a:ext>
                </a:extLst>
              </a:tr>
              <a:tr h="26125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ESRR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281.364,08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19,72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193187"/>
                  </a:ext>
                </a:extLst>
              </a:tr>
              <a:tr h="261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Skupaj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1.426.820,42</a:t>
                      </a:r>
                      <a:endParaRPr lang="sl-S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100 %</a:t>
                      </a:r>
                      <a:endParaRPr lang="sl-S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569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6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4 TEMELJNA TEMATSKA PODROČJA STRATEGIJE LOKALNEGA RAZVOJA PARTNERSTVA LAS ZASAVJE 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>
              <a:buAutoNum type="arabicPeriod"/>
            </a:pPr>
            <a:r>
              <a:rPr lang="sl-SI" dirty="0" smtClean="0"/>
              <a:t>USTVARJANJE DELOVNIH MEST –524.102,81 €</a:t>
            </a:r>
            <a:r>
              <a:rPr lang="sl-SI" dirty="0"/>
              <a:t> </a:t>
            </a:r>
            <a:r>
              <a:rPr lang="sl-SI" dirty="0" smtClean="0"/>
              <a:t>(47,47%)</a:t>
            </a:r>
          </a:p>
          <a:p>
            <a:pPr>
              <a:buAutoNum type="arabicPeriod"/>
            </a:pPr>
            <a:r>
              <a:rPr lang="sl-SI" dirty="0" smtClean="0"/>
              <a:t>RAZVOJ OSNOVNIH STORITEV- 250.000,00 € (22,64%)</a:t>
            </a:r>
          </a:p>
          <a:p>
            <a:pPr>
              <a:buAutoNum type="arabicPeriod"/>
            </a:pPr>
            <a:r>
              <a:rPr lang="sl-SI" dirty="0" smtClean="0"/>
              <a:t>VARSTVO OKOLJA IN OHRANJANJE NARAVE – 115.000,00 € (10,42%)</a:t>
            </a:r>
          </a:p>
          <a:p>
            <a:pPr>
              <a:buAutoNum type="arabicPeriod"/>
            </a:pPr>
            <a:r>
              <a:rPr lang="sl-SI" dirty="0" smtClean="0"/>
              <a:t>VEČJA VKLJUČENOST MLADIH, ŽENSK IN DRUGIH RANLJIVIH SKUPIN – 215.000,00 € (19,47%).</a:t>
            </a:r>
          </a:p>
          <a:p>
            <a:pPr>
              <a:buAutoNum type="arabicPeriod"/>
            </a:pPr>
            <a:endParaRPr lang="sl-SI" dirty="0"/>
          </a:p>
          <a:p>
            <a:pPr marL="0" indent="0">
              <a:buNone/>
            </a:pPr>
            <a:r>
              <a:rPr lang="sl-SI" smtClean="0"/>
              <a:t>- STOPNJA </a:t>
            </a:r>
            <a:r>
              <a:rPr lang="sl-SI" dirty="0" smtClean="0"/>
              <a:t>FINANCIRANJA: 80% ESRR, 85% EKSRP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>
              <a:buAutoNum type="arabicPeriod"/>
            </a:pPr>
            <a:endParaRPr lang="sl-SI" dirty="0"/>
          </a:p>
          <a:p>
            <a:endParaRPr lang="sl-SI" dirty="0" smtClean="0"/>
          </a:p>
          <a:p>
            <a:pPr>
              <a:buAutoNum type="arabicPeriod"/>
            </a:pPr>
            <a:endParaRPr lang="sl-SI" dirty="0" smtClean="0"/>
          </a:p>
          <a:p>
            <a:pPr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86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</TotalTime>
  <Words>1348</Words>
  <Application>Microsoft Office PowerPoint</Application>
  <PresentationFormat>Širokozaslonsko</PresentationFormat>
  <Paragraphs>350</Paragraphs>
  <Slides>16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Trebuchet MS</vt:lpstr>
      <vt:lpstr>Wingdings 3</vt:lpstr>
      <vt:lpstr>Gladko</vt:lpstr>
      <vt:lpstr>                                STRATEGIJA LOKALNEGA RAZVOJA PARTNERSTVA LAS ZASAVJE IN OSNUTEK 1. JAVNEGA POZIVA ZA IZBOR OPERACIJ ZA OBDOBJE 2014-2020 </vt:lpstr>
      <vt:lpstr>OSEBNA IZKAZNICA PARTNERSTVA LAS ZASAVJE </vt:lpstr>
      <vt:lpstr>PowerPointova predstavitev</vt:lpstr>
      <vt:lpstr>PRAVNE PODLAGE ZA DELOVANJE PARTNERSTVA LAS ZASAVJE IN IZVAJANJE OPERACIJ V OBDOBJU  2014-2020 </vt:lpstr>
      <vt:lpstr>POT DO PARTNERSTVA LAS ZASAVJE</vt:lpstr>
      <vt:lpstr>ORGANI PARTNERSTVA LAS ZASAVJE</vt:lpstr>
      <vt:lpstr>STRATEGIJA LOKALNEGA RAZVOJA PARTNERSTVA LAS ZASAVJE </vt:lpstr>
      <vt:lpstr>FINANČNA KONSTRUKCIJA PO PODUKREPIH IN SKLADIH </vt:lpstr>
      <vt:lpstr>4 TEMELJNA TEMATSKA PODROČJA STRATEGIJE LOKALNEGA RAZVOJA PARTNERSTVA LAS ZASAVJE  </vt:lpstr>
      <vt:lpstr>UKREPI PO POSAMEZNIH TEMATSKIH PODROČJIH </vt:lpstr>
      <vt:lpstr>PowerPointova predstavitev</vt:lpstr>
      <vt:lpstr>HORIZONTALNI CILJI EU</vt:lpstr>
      <vt:lpstr>SISTEM SPREMLJANJA IN VREDNOTENJA SLR </vt:lpstr>
      <vt:lpstr>PowerPointova predstavitev</vt:lpstr>
      <vt:lpstr>JAVNI POZIV ZA SOFINANCIRANJE OPERACIJ V OBDOBJU 2014-2020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PARTNERSTVO LAS ZASAVJE</dc:title>
  <dc:creator>Windows User</dc:creator>
  <cp:lastModifiedBy>HP</cp:lastModifiedBy>
  <cp:revision>72</cp:revision>
  <cp:lastPrinted>2016-04-11T00:33:07Z</cp:lastPrinted>
  <dcterms:created xsi:type="dcterms:W3CDTF">2016-04-04T17:45:29Z</dcterms:created>
  <dcterms:modified xsi:type="dcterms:W3CDTF">2016-10-18T12:43:26Z</dcterms:modified>
</cp:coreProperties>
</file>